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56" r:id="rId2"/>
    <p:sldId id="258" r:id="rId3"/>
    <p:sldId id="333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334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32" r:id="rId63"/>
    <p:sldId id="335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30" r:id="rId77"/>
    <p:sldId id="329" r:id="rId7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64" y="2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55ED05-3261-49CF-99FF-EAFA6811B1E3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10F58D-23DB-480E-86C8-B62B4F0214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503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0F58D-23DB-480E-86C8-B62B4F02147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238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0F58D-23DB-480E-86C8-B62B4F02147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458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0F58D-23DB-480E-86C8-B62B4F02147E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31914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10F58D-23DB-480E-86C8-B62B4F02147E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9750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7D2B74-2189-485D-8F35-6EE2F5CA9B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39EDC0C-FA47-415E-A588-DD9758154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1D016E-8569-4B55-A850-C596D49995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396D4-9FF0-4816-8039-8C0638E51476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8DCAC3-7E25-4245-A5A6-F16155695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8F458D8-B294-4B90-A989-AC49AB5F7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ABCC2-7FCA-485F-AC5E-EF17A3D263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138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8587B3-C827-4819-A77A-3A04FED59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110A3BE-0CD7-4716-864D-480862B324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997CCB-3782-458D-88A0-5E84057CD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396D4-9FF0-4816-8039-8C0638E51476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17C68E-B58C-4DA6-85A5-E453E456F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B6C075-49ED-4615-8972-F5F4C538C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ABCC2-7FCA-485F-AC5E-EF17A3D263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6473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9640E43-D56A-439D-84E2-168E38B4A8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82EA8D4-656D-48A1-B075-5A284D79F3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6FEF72-D9E4-43A3-B691-40EE37F27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396D4-9FF0-4816-8039-8C0638E51476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5535571-2F8C-4D67-B7D0-D8BBA861E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E761B5-DD4D-4111-8CED-6DCBBBCB4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ABCC2-7FCA-485F-AC5E-EF17A3D263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782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23174B-330E-421B-91FC-5F97DA93F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D56438-6EAA-4793-8A3E-BA5F9108E8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C862B2-1E29-4282-B96E-E45DC18E3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396D4-9FF0-4816-8039-8C0638E51476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BCF276-0FA4-4C62-8C0D-3F6C47461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8F5FE2-ACFB-4643-AB26-AC60D7895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ABCC2-7FCA-485F-AC5E-EF17A3D263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8443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5428EC-17A1-4123-A2E5-3D7790133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28E94B-04A3-4A8E-9DBF-5741E8596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EE1C6A-CB68-4175-9403-7C89D9AC6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396D4-9FF0-4816-8039-8C0638E51476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14E170-0675-4BEA-8697-935293FD7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E7EB6A-7C78-4A82-B6EE-3B84C1080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ABCC2-7FCA-485F-AC5E-EF17A3D263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2870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54CF1F-4744-4F7D-B89D-27CFC0E61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608759-6F17-4597-8310-5E539F1B36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7A33E51-8A35-4A60-ADCF-8817AC324E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966F34E-8EDB-4E21-A274-732BE8281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396D4-9FF0-4816-8039-8C0638E51476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2B6851-D949-4DA1-94E9-18213DD4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2864EE-8C06-41FE-860B-304A49F647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ABCC2-7FCA-485F-AC5E-EF17A3D263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4029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200D6B-4531-4F1F-9522-C84DD9739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30693B-EF0D-45A7-BE5A-7068E1127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36F7CAE-2C1A-4BE7-89E2-C95EB7C48F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5DD1293-13F6-480E-8D56-C5D443FD67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3AE550F-E939-43C6-8846-7580DF1C8D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2107DEB-744B-47D9-A04A-498AC7DDB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396D4-9FF0-4816-8039-8C0638E51476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CA336DA-5444-4494-ABB9-DE5D9039E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245371E-F08C-4D36-8B8B-76013762E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ABCC2-7FCA-485F-AC5E-EF17A3D263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095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EA95B0-9410-4A6B-9FA1-0B1F3A809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E6B19A5-0DE2-4FD6-ACC3-01611408E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396D4-9FF0-4816-8039-8C0638E51476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9984CC2-0178-4474-999E-8B2E3452F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DEA64DF-8584-49C3-BAC1-5D9F27152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ABCC2-7FCA-485F-AC5E-EF17A3D263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773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78381FD-6036-4044-A2A2-BD9C50B2C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396D4-9FF0-4816-8039-8C0638E51476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D612705-ED1C-477A-A80D-6013C021D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B2107F-19E3-4211-9F24-9D00B016E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ABCC2-7FCA-485F-AC5E-EF17A3D263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2250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EB244D-5F75-408B-A6E1-C27678C94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3ACC88-7CAC-4993-BD30-4087DA135C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74F36B2-1D87-4FC4-A8CB-1441E97890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FD4CBC-DB80-481A-A536-3520AD2E2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396D4-9FF0-4816-8039-8C0638E51476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8B6E1E-5031-476F-89D1-B987CEFA2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B45AA9E-4ECF-4C4F-BF38-38525F445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ABCC2-7FCA-485F-AC5E-EF17A3D263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56726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B705AC-A055-4CCC-A0DE-F0DA804BF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3186AE0-193A-4ACF-9551-BCAB866E52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38A06D2-F698-4F32-8A0A-E6385A4A82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92C894D-60D9-4738-A930-7D089AE64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C396D4-9FF0-4816-8039-8C0638E51476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B05662-6955-4EE2-B6D7-056D3785E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C2600FC-CC50-43B7-B8E3-CA2FC5EA9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5ABCC2-7FCA-485F-AC5E-EF17A3D263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711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93A6BA3-BBAF-48E2-87DA-088F8C9BA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F6F5C2-91FE-4DBA-9D65-262B31CC2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5C97354-1995-48BB-B4D3-3936BFE31E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C396D4-9FF0-4816-8039-8C0638E51476}" type="datetimeFigureOut">
              <a:rPr lang="zh-CN" altLang="en-US" smtClean="0"/>
              <a:t>2019/10/22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D45BEB-2F31-4651-A312-A6F056AF0E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7B356F-4D0F-45D2-A036-0046B29EA4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5ABCC2-7FCA-485F-AC5E-EF17A3D263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667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0493CA-A483-4E25-A8EC-34D958C5C6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9331" y="1122363"/>
            <a:ext cx="10258269" cy="2387600"/>
          </a:xfrm>
        </p:spPr>
        <p:txBody>
          <a:bodyPr/>
          <a:lstStyle/>
          <a:p>
            <a:r>
              <a:rPr lang="zh-CN" altLang="en-US" b="1" dirty="0"/>
              <a:t>机器人自主定位与建</a:t>
            </a:r>
            <a:r>
              <a:rPr lang="zh-CN" altLang="en-US" b="1" dirty="0" smtClean="0"/>
              <a:t>图技术</a:t>
            </a:r>
            <a:endParaRPr lang="zh-CN" altLang="en-US" b="1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D68402-3374-40F3-9A04-8D8F9FA429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742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D70491-2E59-4855-BF3A-CC8720006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机器人自主定位与建图技术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1EF8A05-C53E-4B31-80AA-5192F414E19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zh-CN" altLang="en-US" dirty="0"/>
              <a:t>机器人的定位如何表示</a:t>
            </a:r>
            <a:endParaRPr lang="en-US" altLang="zh-CN" dirty="0"/>
          </a:p>
          <a:p>
            <a:pPr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在全局坐标系</a:t>
            </a:r>
            <a:r>
              <a:rPr lang="zh-CN" altLang="en-US" dirty="0" smtClean="0"/>
              <a:t>中</a:t>
            </a:r>
            <a:endParaRPr lang="en-US" altLang="zh-CN" dirty="0"/>
          </a:p>
          <a:p>
            <a:pPr marL="0" indent="0">
              <a:lnSpc>
                <a:spcPct val="200000"/>
              </a:lnSpc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r>
              <a:rPr lang="zh-CN" altLang="en-US" dirty="0" smtClean="0"/>
              <a:t>以</a:t>
            </a:r>
            <a:r>
              <a:rPr lang="zh-CN" altLang="en-US" dirty="0"/>
              <a:t>大地经度，大地纬度和大地高度表示的地面点位置的</a:t>
            </a:r>
            <a:r>
              <a:rPr lang="zh-CN" altLang="en-US" dirty="0" smtClean="0"/>
              <a:t>大地坐标系。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857" y="1622822"/>
            <a:ext cx="4756943" cy="4756943"/>
          </a:xfrm>
        </p:spPr>
      </p:pic>
    </p:spTree>
    <p:extLst>
      <p:ext uri="{BB962C8B-B14F-4D97-AF65-F5344CB8AC3E}">
        <p14:creationId xmlns:p14="http://schemas.microsoft.com/office/powerpoint/2010/main" val="258847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72622A-17C4-4298-B93D-F7E8FE4CC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机器人自主定位与建图技术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67030F-0BF2-4451-97C8-42609CBA374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机器人的定位如何表示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在局部坐标系</a:t>
            </a:r>
            <a:r>
              <a:rPr lang="zh-CN" altLang="en-US" dirty="0" smtClean="0"/>
              <a:t>中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  如</a:t>
            </a:r>
            <a:r>
              <a:rPr lang="zh-CN" altLang="en-US" dirty="0"/>
              <a:t>三维笛卡尔坐标系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  </a:t>
            </a:r>
            <a:r>
              <a:rPr lang="zh-CN" altLang="en-US" dirty="0"/>
              <a:t>三维位置</a:t>
            </a:r>
            <a:r>
              <a:rPr lang="en-US" altLang="zh-CN" dirty="0"/>
              <a:t>x</a:t>
            </a:r>
            <a:r>
              <a:rPr lang="zh-CN" altLang="en-US" dirty="0"/>
              <a:t>，</a:t>
            </a:r>
            <a:r>
              <a:rPr lang="en-US" altLang="zh-CN" dirty="0"/>
              <a:t>y</a:t>
            </a:r>
            <a:r>
              <a:rPr lang="zh-CN" altLang="en-US" dirty="0"/>
              <a:t>，</a:t>
            </a:r>
            <a:r>
              <a:rPr lang="en-US" altLang="zh-CN" dirty="0"/>
              <a:t>z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  </a:t>
            </a:r>
            <a:r>
              <a:rPr lang="zh-CN" altLang="en-US" dirty="0"/>
              <a:t>可用旋转矩阵</a:t>
            </a:r>
            <a:r>
              <a:rPr lang="en-US" altLang="zh-CN" dirty="0"/>
              <a:t>R</a:t>
            </a:r>
            <a:r>
              <a:rPr lang="zh-CN" altLang="en-US" dirty="0"/>
              <a:t>表示姿态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>
          <a:xfrm>
            <a:off x="6172200" y="1726987"/>
            <a:ext cx="5181600" cy="4351338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D79EE7-D532-4E1E-9D36-008DAA707E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662" y="1825625"/>
            <a:ext cx="3979593" cy="408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87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2F2F79-C83C-41DE-840B-EC37F2B8B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10589"/>
            <a:ext cx="10515600" cy="1325563"/>
          </a:xfrm>
        </p:spPr>
        <p:txBody>
          <a:bodyPr/>
          <a:lstStyle/>
          <a:p>
            <a:r>
              <a:rPr lang="zh-CN" altLang="en-US" b="1" dirty="0"/>
              <a:t>机器人自主定位与建图技术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88CC8D-A513-47B9-B9F8-E2B974C96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利用外部信号的定位方法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全球导航定位系统（</a:t>
            </a:r>
            <a:r>
              <a:rPr lang="en-US" altLang="zh-CN" dirty="0"/>
              <a:t>GNSS</a:t>
            </a:r>
            <a:r>
              <a:rPr lang="zh-CN" altLang="en-US" dirty="0"/>
              <a:t>）</a:t>
            </a:r>
            <a:r>
              <a:rPr lang="en-US" altLang="zh-CN" dirty="0"/>
              <a:t>GPS,</a:t>
            </a:r>
            <a:r>
              <a:rPr lang="zh-CN" altLang="en-US" dirty="0"/>
              <a:t>北斗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FD1BEDB-18A0-4857-9BA9-84B64F9F8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5478" y="3750438"/>
            <a:ext cx="5558395" cy="233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97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8BF051-608C-480A-BD01-3A88C4686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机器人自主定位与建图技术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516536-FFA8-4B07-99C6-29B094B5957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利用外部信号的定位方法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局部坐标系中定位</a:t>
            </a:r>
            <a:endParaRPr lang="en-US" altLang="zh-CN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超宽带（</a:t>
            </a:r>
            <a:r>
              <a:rPr lang="en-US" altLang="zh-CN" dirty="0"/>
              <a:t>UWB)</a:t>
            </a:r>
            <a:r>
              <a:rPr lang="zh-CN" altLang="en-US" dirty="0"/>
              <a:t>定位系统</a:t>
            </a:r>
            <a:endParaRPr lang="en-US" altLang="zh-CN" dirty="0"/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刚体运动捕捉系统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15640" t="44312" r="58785" b="28957"/>
          <a:stretch/>
        </p:blipFill>
        <p:spPr>
          <a:xfrm>
            <a:off x="7162799" y="2013478"/>
            <a:ext cx="3121945" cy="20843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l="46454" t="44267" r="8371" b="29666"/>
          <a:stretch/>
        </p:blipFill>
        <p:spPr>
          <a:xfrm>
            <a:off x="6398084" y="4199731"/>
            <a:ext cx="4651374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09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F0311B-4647-466F-869F-CE66953EA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机器人自主定位与建图技术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266579-D822-4925-900A-372A489A1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lnSpc>
                <a:spcPct val="200000"/>
              </a:lnSpc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利用自身传感器的自主</a:t>
            </a:r>
            <a:r>
              <a:rPr lang="zh-CN" altLang="en-US" b="1" dirty="0" smtClean="0">
                <a:solidFill>
                  <a:srgbClr val="FF0000"/>
                </a:solidFill>
              </a:rPr>
              <a:t>定位，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en-US" altLang="zh-CN" b="1" dirty="0">
                <a:solidFill>
                  <a:srgbClr val="FF0000"/>
                </a:solidFill>
              </a:rPr>
              <a:t>SLAM</a:t>
            </a:r>
            <a:r>
              <a:rPr lang="zh-CN" altLang="en-US" b="1" dirty="0">
                <a:solidFill>
                  <a:srgbClr val="FF0000"/>
                </a:solidFill>
              </a:rPr>
              <a:t>方法仅利用自身传感器实现定位与建图</a:t>
            </a:r>
            <a:r>
              <a:rPr lang="zh-CN" altLang="en-US" b="1" dirty="0" smtClean="0">
                <a:solidFill>
                  <a:srgbClr val="FF0000"/>
                </a:solidFill>
              </a:rPr>
              <a:t>，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以</a:t>
            </a:r>
            <a:r>
              <a:rPr lang="zh-CN" altLang="en-US" b="1" dirty="0">
                <a:solidFill>
                  <a:srgbClr val="FF0000"/>
                </a:solidFill>
              </a:rPr>
              <a:t>支持路径规划等</a:t>
            </a:r>
            <a:r>
              <a:rPr lang="zh-CN" altLang="en-US" b="1" dirty="0" smtClean="0">
                <a:solidFill>
                  <a:srgbClr val="FF0000"/>
                </a:solidFill>
              </a:rPr>
              <a:t>任务。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3323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C219A0-80D8-4865-B86D-A6894162F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机器人自主定位与建图技术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E63AF45-3A2A-441A-A8F5-EECA8177C2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54309" y="1446551"/>
            <a:ext cx="9811613" cy="5081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93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582549-EC1A-47C5-9666-0D9FE5200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机器人自主定位与建图技术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A7A6155-5D21-4237-8E28-56ACEB6FB1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5533" y="2387982"/>
            <a:ext cx="3276600" cy="328930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5CBB9AE-2F58-4B02-971E-F61FCA8B5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7267" y="2413000"/>
            <a:ext cx="2695507" cy="3264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43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37073C-BEE3-4BDF-95C9-54DAB7112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机器人自主定位与建图技术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9D5A25-07CE-46EE-98EB-EF4C46F6BD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/>
              <a:t>SLAM</a:t>
            </a:r>
          </a:p>
          <a:p>
            <a:r>
              <a:rPr lang="zh-CN" altLang="en-US" dirty="0"/>
              <a:t>定位与建图同时</a:t>
            </a:r>
            <a:r>
              <a:rPr lang="zh-CN" altLang="en-US" dirty="0" smtClean="0"/>
              <a:t>进行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利用</a:t>
            </a:r>
            <a:r>
              <a:rPr lang="zh-CN" altLang="en-US" dirty="0"/>
              <a:t>闭环信息修正累计误差</a:t>
            </a:r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41308" t="47466" r="40017" b="32531"/>
          <a:stretch/>
        </p:blipFill>
        <p:spPr>
          <a:xfrm>
            <a:off x="6678388" y="3457610"/>
            <a:ext cx="3879684" cy="22582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5BD4B54-C149-4A19-BD43-8256B0275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57610"/>
            <a:ext cx="5004837" cy="225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08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ABD95A-8ABB-4522-B09D-05209AB2F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同步定位与建图（</a:t>
            </a:r>
            <a:r>
              <a:rPr lang="en-US" altLang="zh-CN" b="1" dirty="0"/>
              <a:t>SLAM)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713433-FEFE-4840-8109-ED732F0D21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SLAM</a:t>
            </a:r>
            <a:r>
              <a:rPr lang="zh-CN" altLang="en-US" dirty="0"/>
              <a:t>的一种分类方式     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二</a:t>
            </a:r>
            <a:r>
              <a:rPr lang="zh-CN" altLang="en-US" dirty="0"/>
              <a:t>维激光雷达</a:t>
            </a:r>
            <a:r>
              <a:rPr lang="en-US" altLang="zh-CN" dirty="0"/>
              <a:t>SLAM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三维激光雷达</a:t>
            </a:r>
            <a:r>
              <a:rPr lang="en-US" altLang="zh-CN" dirty="0"/>
              <a:t>SLAM 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视觉</a:t>
            </a:r>
            <a:r>
              <a:rPr lang="en-US" altLang="zh-CN" dirty="0"/>
              <a:t>SLAM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1081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DAFF21-AFAE-4B3F-9585-4FA18538CD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SLAM</a:t>
            </a:r>
            <a:r>
              <a:rPr lang="zh-CN" altLang="en-US" b="1" dirty="0"/>
              <a:t>的一种分类方式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090059-10B6-48F5-9780-D583121F3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根据使用的传感器类别分类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       目前</a:t>
            </a:r>
            <a:r>
              <a:rPr lang="en-US" altLang="zh-CN" dirty="0"/>
              <a:t>SLAM</a:t>
            </a:r>
            <a:r>
              <a:rPr lang="zh-CN" altLang="en-US" dirty="0"/>
              <a:t>系统主要利用激光雷达（</a:t>
            </a:r>
            <a:r>
              <a:rPr lang="en-US" altLang="zh-CN" dirty="0" err="1"/>
              <a:t>lanser</a:t>
            </a:r>
            <a:r>
              <a:rPr lang="en-US" altLang="zh-CN" dirty="0"/>
              <a:t> scanner)</a:t>
            </a:r>
            <a:r>
              <a:rPr lang="zh-CN" altLang="en-US" dirty="0"/>
              <a:t>或视觉传感器获取对外部环境的观测</a:t>
            </a:r>
            <a:r>
              <a:rPr lang="zh-CN" altLang="en-US" dirty="0" smtClean="0"/>
              <a:t>量：</a:t>
            </a:r>
            <a:endParaRPr lang="en-US" altLang="zh-CN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/>
              <a:t>可</a:t>
            </a:r>
            <a:r>
              <a:rPr lang="zh-CN" altLang="en-US" dirty="0"/>
              <a:t>融合视觉，激光雷达信息</a:t>
            </a:r>
            <a:endParaRPr lang="en-US" altLang="zh-CN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/>
              <a:t>可</a:t>
            </a:r>
            <a:r>
              <a:rPr lang="zh-CN" altLang="en-US" dirty="0"/>
              <a:t>融合惯性测量单元（</a:t>
            </a:r>
            <a:r>
              <a:rPr lang="en-US" altLang="zh-CN" dirty="0"/>
              <a:t>IMU)</a:t>
            </a:r>
            <a:r>
              <a:rPr lang="zh-CN" altLang="en-US" dirty="0" smtClean="0"/>
              <a:t>等信息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BD4B54-C149-4A19-BD43-8256B0275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740" y="3603812"/>
            <a:ext cx="5004837" cy="225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5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1FF88D-D076-4969-84B7-BC8E26DF5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目录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78BA0E8-00B3-497C-9BAD-823EE37E16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机器人自主定位与建图技术简介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同步定位与建图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视觉</a:t>
            </a:r>
            <a:r>
              <a:rPr lang="en-US" altLang="zh-CN" dirty="0"/>
              <a:t>SLAM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SLAM</a:t>
            </a:r>
            <a:r>
              <a:rPr lang="zh-CN" altLang="en-US" dirty="0"/>
              <a:t>中地图的表示方法</a:t>
            </a:r>
          </a:p>
        </p:txBody>
      </p:sp>
    </p:spTree>
    <p:extLst>
      <p:ext uri="{BB962C8B-B14F-4D97-AF65-F5344CB8AC3E}">
        <p14:creationId xmlns:p14="http://schemas.microsoft.com/office/powerpoint/2010/main" val="2406794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1F181F-6EB4-4A1B-9B32-06A36B0FC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FF0000"/>
                </a:solidFill>
              </a:rPr>
              <a:t>SLAM</a:t>
            </a:r>
            <a:r>
              <a:rPr lang="zh-CN" altLang="en-US" b="1" dirty="0">
                <a:solidFill>
                  <a:srgbClr val="FF0000"/>
                </a:solidFill>
              </a:rPr>
              <a:t>的一种分类方式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4F471E7-204D-432C-BEA8-6F6D66B46D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1293" y="1462844"/>
            <a:ext cx="9358111" cy="460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55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9589AB-A3CC-4CA5-8206-96DF48171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二维激光雷达</a:t>
            </a:r>
            <a:r>
              <a:rPr lang="en-US" altLang="zh-CN" b="1" dirty="0"/>
              <a:t>SLAM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ABF035-9424-4FC3-849A-8893D91AE0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二维激光雷达</a:t>
            </a:r>
            <a:r>
              <a:rPr lang="en-US" altLang="zh-CN" dirty="0"/>
              <a:t>SLAM</a:t>
            </a:r>
            <a:r>
              <a:rPr lang="zh-CN" altLang="en-US" dirty="0"/>
              <a:t>中的地图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       构建</a:t>
            </a:r>
            <a:r>
              <a:rPr lang="zh-CN" altLang="en-US" dirty="0"/>
              <a:t>环境</a:t>
            </a:r>
            <a:r>
              <a:rPr lang="en-US" altLang="zh-CN" dirty="0"/>
              <a:t>2D</a:t>
            </a:r>
            <a:r>
              <a:rPr lang="zh-CN" altLang="en-US" dirty="0"/>
              <a:t>占有栅格地图（</a:t>
            </a:r>
            <a:r>
              <a:rPr lang="en-US" altLang="zh-CN" dirty="0"/>
              <a:t>Occupancy grid map)</a:t>
            </a: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49C1F5-EB8C-4BD2-82F7-2A04353768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313" y="3674266"/>
            <a:ext cx="8279366" cy="218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57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7664E0-1E3B-4FD0-BE25-A52AB4974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二维激光雷达</a:t>
            </a:r>
            <a:r>
              <a:rPr lang="en-US" altLang="zh-CN" b="1" dirty="0"/>
              <a:t>SLAM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6E2E53-928A-45E3-BCF6-A0A07701659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典型</a:t>
            </a:r>
            <a:r>
              <a:rPr lang="zh-CN" altLang="en-US" dirty="0" smtClean="0"/>
              <a:t>系统：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 err="1" smtClean="0"/>
              <a:t>Gmapping</a:t>
            </a:r>
            <a:r>
              <a:rPr lang="zh-CN" altLang="en-US" dirty="0"/>
              <a:t>：</a:t>
            </a:r>
            <a:r>
              <a:rPr lang="zh-CN" altLang="en-US" dirty="0" smtClean="0"/>
              <a:t>基于</a:t>
            </a:r>
            <a:r>
              <a:rPr lang="zh-CN" altLang="en-US" dirty="0"/>
              <a:t>粒子滤波方法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应用广泛；二维激光雷达</a:t>
            </a:r>
            <a:r>
              <a:rPr lang="en-US" altLang="zh-CN" dirty="0"/>
              <a:t>/</a:t>
            </a:r>
            <a:r>
              <a:rPr lang="en-US" altLang="zh-CN" dirty="0" smtClean="0"/>
              <a:t>RGBD</a:t>
            </a:r>
            <a:r>
              <a:rPr lang="zh-CN" altLang="en-US" dirty="0" smtClean="0"/>
              <a:t>相机</a:t>
            </a:r>
            <a:r>
              <a:rPr lang="zh-CN" altLang="en-US" dirty="0"/>
              <a:t>模拟激光雷达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49408F-0BC2-481B-984A-F813F5F791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3044"/>
          <a:stretch/>
        </p:blipFill>
        <p:spPr>
          <a:xfrm>
            <a:off x="6526325" y="2503358"/>
            <a:ext cx="4692479" cy="319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023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DF6C37-8267-4774-89D2-39833041C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二维激光雷达</a:t>
            </a:r>
            <a:r>
              <a:rPr lang="en-US" altLang="zh-CN" b="1" dirty="0"/>
              <a:t>SLAM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90A99B-9540-47EA-97AA-B140AB59246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典型系统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Hector SLAM </a:t>
            </a:r>
            <a:endParaRPr lang="en-US" altLang="zh-CN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/>
              <a:t>基于</a:t>
            </a:r>
            <a:r>
              <a:rPr lang="zh-CN" altLang="en-US" dirty="0"/>
              <a:t>扫描匹配方法 </a:t>
            </a:r>
            <a:endParaRPr lang="en-US" altLang="zh-CN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/>
              <a:t>精度</a:t>
            </a:r>
            <a:r>
              <a:rPr lang="zh-CN" altLang="en-US" dirty="0"/>
              <a:t>高 </a:t>
            </a:r>
            <a:endParaRPr lang="en-US" altLang="zh-CN" dirty="0" smtClean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/>
              <a:t>可</a:t>
            </a:r>
            <a:r>
              <a:rPr lang="zh-CN" altLang="en-US" dirty="0"/>
              <a:t>利用</a:t>
            </a:r>
            <a:r>
              <a:rPr lang="en-US" altLang="zh-CN" dirty="0"/>
              <a:t>IMU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err="1" smtClean="0"/>
              <a:t>karto</a:t>
            </a:r>
            <a:r>
              <a:rPr lang="en-US" altLang="zh-CN" dirty="0" smtClean="0"/>
              <a:t> </a:t>
            </a:r>
            <a:r>
              <a:rPr lang="en-US" altLang="zh-CN" dirty="0"/>
              <a:t>SLAM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位姿图</a:t>
            </a:r>
            <a:r>
              <a:rPr lang="zh-CN" altLang="en-US" dirty="0" smtClean="0"/>
              <a:t>方法</a:t>
            </a:r>
            <a:endParaRPr lang="en-US" altLang="zh-CN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/>
              <a:t>带闭环检测模块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811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D245CD-761C-4AE1-925D-E37EE5A0B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二维激光雷达</a:t>
            </a:r>
            <a:r>
              <a:rPr lang="en-US" altLang="zh-CN" b="1" dirty="0"/>
              <a:t>SLAM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8F0521-1D54-47D1-A56F-300D1408A5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典型系统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95D0EF-B34D-4284-AC46-AA0E718D3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359" y="2590124"/>
            <a:ext cx="8133282" cy="327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6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C10300-5407-495F-9AEE-40AFAED4E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二维激光雷达</a:t>
            </a:r>
            <a:r>
              <a:rPr lang="en-US" altLang="zh-CN" b="1" dirty="0"/>
              <a:t>SLAM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D2634DC-5206-4B94-9B0A-E66FD0917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三维激光雷达</a:t>
            </a:r>
            <a:r>
              <a:rPr lang="en-US" altLang="zh-CN" dirty="0"/>
              <a:t>SLAM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3BA1B1-4F9A-49CC-86B8-5E9C7AA96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211" y="3109952"/>
            <a:ext cx="3827649" cy="20666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96C9BED-AF19-46A9-9014-A219BCA40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1303" y="2512571"/>
            <a:ext cx="2713994" cy="343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19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935FA3-2C10-4537-BD0A-96F2358A2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二维激光雷达</a:t>
            </a:r>
            <a:r>
              <a:rPr lang="en-US" altLang="zh-CN" b="1" dirty="0"/>
              <a:t>SLAM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4963FB-EB35-460B-B1E1-BC50EB455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典型系统 </a:t>
            </a:r>
            <a:r>
              <a:rPr lang="en-US" altLang="zh-CN" dirty="0"/>
              <a:t>LOAM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796850-BE95-4182-9239-1F1EC86C6C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27"/>
          <a:stretch/>
        </p:blipFill>
        <p:spPr>
          <a:xfrm>
            <a:off x="2243157" y="3196856"/>
            <a:ext cx="7014088" cy="260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267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9BCF3C-7ABB-45B1-AE11-A72836CE9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二维激光雷达</a:t>
            </a:r>
            <a:r>
              <a:rPr lang="en-US" altLang="zh-CN" b="1" dirty="0"/>
              <a:t>SLAM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84FA77-4664-4786-B108-C6F67EA604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典型系统 </a:t>
            </a:r>
            <a:r>
              <a:rPr lang="en-US" altLang="zh-CN" dirty="0"/>
              <a:t>LOAM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FC4B2C-0AD9-4100-8FF4-706CC999CE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71"/>
          <a:stretch/>
        </p:blipFill>
        <p:spPr>
          <a:xfrm>
            <a:off x="1881353" y="2431313"/>
            <a:ext cx="7670454" cy="417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025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69BDE7-E4D4-4BC6-9FE3-1F8F57836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二维激光雷达</a:t>
            </a:r>
            <a:r>
              <a:rPr lang="en-US" altLang="zh-CN" b="1" dirty="0"/>
              <a:t>SLAM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9D9305-AA3C-46D4-9456-A48CBF417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576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典型系统</a:t>
            </a:r>
            <a:r>
              <a:rPr lang="en-US" altLang="zh-CN" dirty="0"/>
              <a:t>LOAM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AF9C9A-997F-430C-BFE8-09D6BA17F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435" y="2310812"/>
            <a:ext cx="3095147" cy="21170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1E30336-6FC4-4ADC-AD8D-E247ACC73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499" y="4941756"/>
            <a:ext cx="8633492" cy="1916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0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7A286A-8090-4D85-A1FC-BCD36B5C8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视觉</a:t>
            </a:r>
            <a:r>
              <a:rPr lang="en-US" altLang="zh-CN" b="1" dirty="0"/>
              <a:t>SLAM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C466D1-B4CF-44BC-AAE2-A0D44DD49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 </a:t>
            </a:r>
            <a:r>
              <a:rPr lang="zh-CN" altLang="en-US" dirty="0" smtClean="0"/>
              <a:t>   定位</a:t>
            </a:r>
            <a:r>
              <a:rPr lang="zh-CN" altLang="en-US" dirty="0"/>
              <a:t>和视图都基于视觉信息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D7EE5E-D5F3-45A6-A5DC-1C16A28CB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903" y="2776393"/>
            <a:ext cx="6647092" cy="307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02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推荐教材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b="1" dirty="0" smtClean="0">
                <a:solidFill>
                  <a:srgbClr val="FF0000"/>
                </a:solidFill>
              </a:rPr>
              <a:t>《</a:t>
            </a:r>
            <a:r>
              <a:rPr lang="zh-CN" altLang="en-US" b="1" dirty="0" smtClean="0">
                <a:solidFill>
                  <a:srgbClr val="FF0000"/>
                </a:solidFill>
              </a:rPr>
              <a:t>视觉</a:t>
            </a:r>
            <a:r>
              <a:rPr lang="en-US" altLang="zh-CN" b="1" dirty="0" smtClean="0">
                <a:solidFill>
                  <a:srgbClr val="FF0000"/>
                </a:solidFill>
              </a:rPr>
              <a:t>SLAM</a:t>
            </a:r>
            <a:r>
              <a:rPr lang="zh-CN" altLang="en-US" b="1" dirty="0" smtClean="0">
                <a:solidFill>
                  <a:srgbClr val="FF0000"/>
                </a:solidFill>
              </a:rPr>
              <a:t>十四讲</a:t>
            </a:r>
            <a:r>
              <a:rPr lang="en-US" altLang="zh-CN" b="1" dirty="0" smtClean="0">
                <a:solidFill>
                  <a:srgbClr val="FF0000"/>
                </a:solidFill>
              </a:rPr>
              <a:t>》</a:t>
            </a:r>
            <a:r>
              <a:rPr lang="zh-CN" altLang="en-US" b="1" dirty="0" smtClean="0">
                <a:solidFill>
                  <a:srgbClr val="FF0000"/>
                </a:solidFill>
              </a:rPr>
              <a:t>高翔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/>
              <a:t>《</a:t>
            </a:r>
            <a:r>
              <a:rPr lang="zh-CN" altLang="en-US" dirty="0"/>
              <a:t>概率机器人</a:t>
            </a:r>
            <a:r>
              <a:rPr lang="en-US" altLang="zh-CN" dirty="0"/>
              <a:t>》</a:t>
            </a:r>
            <a:r>
              <a:rPr lang="zh-CN" altLang="en-US" dirty="0"/>
              <a:t>（</a:t>
            </a:r>
            <a:r>
              <a:rPr lang="en-US" altLang="zh-CN" dirty="0"/>
              <a:t>Probabilistic robotics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《</a:t>
            </a:r>
            <a:r>
              <a:rPr lang="zh-CN" altLang="en-US" dirty="0" smtClean="0"/>
              <a:t>计算机视觉</a:t>
            </a:r>
            <a:r>
              <a:rPr lang="zh-CN" altLang="en-US" dirty="0"/>
              <a:t>中的多视图几何</a:t>
            </a:r>
            <a:r>
              <a:rPr lang="en-US" altLang="zh-CN" dirty="0"/>
              <a:t>》</a:t>
            </a:r>
            <a:r>
              <a:rPr lang="zh-CN" altLang="en-US" dirty="0"/>
              <a:t>（</a:t>
            </a:r>
            <a:r>
              <a:rPr lang="en-US" altLang="zh-CN" dirty="0"/>
              <a:t>Multiple View Geometry in Computer Vision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《</a:t>
            </a:r>
            <a:r>
              <a:rPr lang="zh-CN" altLang="en-US" dirty="0" smtClean="0"/>
              <a:t>机器人学中</a:t>
            </a:r>
            <a:r>
              <a:rPr lang="zh-CN" altLang="en-US" dirty="0"/>
              <a:t>的状态估计</a:t>
            </a:r>
            <a:r>
              <a:rPr lang="en-US" altLang="zh-CN" dirty="0"/>
              <a:t>》</a:t>
            </a:r>
            <a:r>
              <a:rPr lang="zh-CN" altLang="en-US" dirty="0"/>
              <a:t>（</a:t>
            </a:r>
            <a:r>
              <a:rPr lang="en-US" altLang="zh-CN" dirty="0"/>
              <a:t>State Estimation for Robotics: A Matrix-Lie-Group Approach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25869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6B666F-B075-4C18-B69D-16E5F3661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视觉</a:t>
            </a:r>
            <a:r>
              <a:rPr lang="en-US" altLang="zh-CN" b="1" dirty="0"/>
              <a:t>SLAM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D37D61-16D4-4FB6-8B42-83A4CA64386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传统基于视觉建图方法举例：</a:t>
            </a:r>
            <a:r>
              <a:rPr lang="en-US" altLang="zh-CN" dirty="0" smtClean="0"/>
              <a:t>Structure from motion (SFM)</a:t>
            </a:r>
          </a:p>
          <a:p>
            <a:pPr marL="0" indent="0">
              <a:lnSpc>
                <a:spcPct val="150000"/>
              </a:lnSpc>
              <a:buNone/>
            </a:pPr>
            <a:endParaRPr lang="en-US" altLang="zh-CN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dirty="0" smtClean="0"/>
              <a:t>       基于</a:t>
            </a:r>
            <a:r>
              <a:rPr lang="zh-CN" altLang="en-US" dirty="0"/>
              <a:t>视觉实现环境</a:t>
            </a:r>
            <a:r>
              <a:rPr lang="zh-CN" altLang="en-US" dirty="0" smtClean="0"/>
              <a:t>三</a:t>
            </a:r>
            <a:endParaRPr lang="en-US" altLang="zh-CN" dirty="0" smtClean="0"/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</a:t>
            </a:r>
            <a:r>
              <a:rPr lang="zh-CN" altLang="en-US" dirty="0" smtClean="0"/>
              <a:t>维</a:t>
            </a:r>
            <a:r>
              <a:rPr lang="zh-CN" altLang="en-US" dirty="0"/>
              <a:t>建图的经典方法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F35EDB-1BEF-48E2-B6C1-099FBDF1A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490" y="2828258"/>
            <a:ext cx="4292461" cy="325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57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5CE6C3-EDC6-403F-A1F1-7A20EB469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视觉</a:t>
            </a:r>
            <a:r>
              <a:rPr lang="en-US" altLang="zh-CN" b="1" dirty="0"/>
              <a:t>SLAM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07513B9-1560-407B-B3B0-27E4FC1A02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传统视觉建图方法举例：</a:t>
            </a:r>
            <a:r>
              <a:rPr lang="en-US" altLang="zh-CN" dirty="0"/>
              <a:t>structure from motion (SFM)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0FC660-B7A8-4F4B-9E73-9ECD8FE3D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5388" y="2639968"/>
            <a:ext cx="8098221" cy="2738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394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B3147A-B326-455C-B331-4BB1AC5B3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视觉</a:t>
            </a:r>
            <a:r>
              <a:rPr lang="en-US" altLang="zh-CN" b="1" dirty="0"/>
              <a:t>SLAM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6FD92C-D352-4713-BF26-21D3E0D08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/>
              <a:t>传统视觉建图方法举例：</a:t>
            </a:r>
            <a:r>
              <a:rPr lang="en-US" altLang="zh-CN" dirty="0"/>
              <a:t>structure from motion</a:t>
            </a:r>
            <a:r>
              <a:rPr lang="zh-CN" altLang="en-US" dirty="0"/>
              <a:t>（</a:t>
            </a:r>
            <a:r>
              <a:rPr lang="en-US" altLang="zh-CN" dirty="0"/>
              <a:t>SFM)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E2BE6D-0D13-41AA-8B7E-C625721E6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529" y="2590027"/>
            <a:ext cx="5263973" cy="302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46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895991-5BE2-47B7-8825-640A35126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视觉</a:t>
            </a:r>
            <a:r>
              <a:rPr lang="en-US" altLang="zh-CN" b="1" dirty="0"/>
              <a:t>SLAM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87AE7D4-3DD9-4759-B8A2-B518BF98C9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240387" cy="4351338"/>
          </a:xfrm>
        </p:spPr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marL="0" indent="0">
              <a:buNone/>
            </a:pPr>
            <a:r>
              <a:rPr lang="zh-CN" altLang="en-US" dirty="0" smtClean="0"/>
              <a:t>            要求</a:t>
            </a:r>
            <a:r>
              <a:rPr lang="zh-CN" altLang="en-US" dirty="0"/>
              <a:t>实时性 </a:t>
            </a:r>
            <a:r>
              <a:rPr lang="zh-CN" altLang="en-US" dirty="0" smtClean="0"/>
              <a:t>          </a:t>
            </a:r>
            <a:r>
              <a:rPr lang="en-US" altLang="zh-CN" dirty="0" smtClean="0"/>
              <a:t>                           </a:t>
            </a:r>
            <a:r>
              <a:rPr lang="zh-CN" altLang="en-US" dirty="0" smtClean="0"/>
              <a:t>对</a:t>
            </a:r>
            <a:r>
              <a:rPr lang="zh-CN" altLang="en-US" dirty="0"/>
              <a:t>相机连续的运动进行估计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3997841" y="2293454"/>
            <a:ext cx="3494567" cy="368913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tx1"/>
                </a:solidFill>
              </a:rPr>
              <a:t>视觉</a:t>
            </a:r>
            <a:r>
              <a:rPr lang="en-US" altLang="zh-CN" sz="2800" b="1" dirty="0">
                <a:solidFill>
                  <a:schemeClr val="tx1"/>
                </a:solidFill>
              </a:rPr>
              <a:t>SLAM</a:t>
            </a:r>
            <a:r>
              <a:rPr lang="zh-CN" altLang="en-US" sz="2800" b="1" dirty="0">
                <a:solidFill>
                  <a:schemeClr val="tx1"/>
                </a:solidFill>
              </a:rPr>
              <a:t>和</a:t>
            </a:r>
            <a:r>
              <a:rPr lang="en-US" altLang="zh-CN" sz="2800" b="1" dirty="0">
                <a:solidFill>
                  <a:schemeClr val="tx1"/>
                </a:solidFill>
              </a:rPr>
              <a:t>SFM</a:t>
            </a:r>
            <a:r>
              <a:rPr lang="zh-CN" altLang="en-US" sz="2800" b="1" dirty="0">
                <a:solidFill>
                  <a:schemeClr val="tx1"/>
                </a:solidFill>
              </a:rPr>
              <a:t>过程有很多相似之处，但如何保证精度的同时实现实时的视觉</a:t>
            </a:r>
            <a:r>
              <a:rPr lang="en-US" altLang="zh-CN" sz="2800" b="1" dirty="0">
                <a:solidFill>
                  <a:schemeClr val="tx1"/>
                </a:solidFill>
              </a:rPr>
              <a:t>SLAM</a:t>
            </a:r>
            <a:r>
              <a:rPr lang="en-US" altLang="zh-CN" sz="2800" b="1" dirty="0" smtClean="0">
                <a:solidFill>
                  <a:schemeClr val="tx1"/>
                </a:solidFill>
              </a:rPr>
              <a:t>?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692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D04304-5F74-4CF8-8F08-B79E2F52D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视觉</a:t>
            </a:r>
            <a:r>
              <a:rPr lang="en-US" altLang="zh-CN" b="1" dirty="0"/>
              <a:t>SLAM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83881F-3B56-4856-ACDD-5B04F5542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视觉</a:t>
            </a:r>
            <a:r>
              <a:rPr lang="en-US" altLang="zh-CN" dirty="0"/>
              <a:t>SLAM</a:t>
            </a:r>
            <a:r>
              <a:rPr lang="zh-CN" altLang="en-US" dirty="0"/>
              <a:t>的优势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视觉</a:t>
            </a:r>
            <a:r>
              <a:rPr lang="en-US" altLang="zh-CN" dirty="0"/>
              <a:t>SLAM</a:t>
            </a:r>
            <a:r>
              <a:rPr lang="zh-CN" altLang="en-US" dirty="0"/>
              <a:t>代表性系统和方法介绍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视觉</a:t>
            </a:r>
            <a:r>
              <a:rPr lang="en-US" altLang="zh-CN" dirty="0"/>
              <a:t>SLAM</a:t>
            </a:r>
            <a:r>
              <a:rPr lang="zh-CN" altLang="en-US" dirty="0"/>
              <a:t>的闭环检测与全局优化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传统视觉</a:t>
            </a:r>
            <a:r>
              <a:rPr lang="en-US" altLang="zh-CN" dirty="0"/>
              <a:t>SLAM</a:t>
            </a:r>
            <a:r>
              <a:rPr lang="zh-CN" altLang="en-US" dirty="0"/>
              <a:t>与其他方法的结合</a:t>
            </a:r>
          </a:p>
        </p:txBody>
      </p:sp>
    </p:spTree>
    <p:extLst>
      <p:ext uri="{BB962C8B-B14F-4D97-AF65-F5344CB8AC3E}">
        <p14:creationId xmlns:p14="http://schemas.microsoft.com/office/powerpoint/2010/main" val="199515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CA64C2-4376-4701-A26C-7B0F20406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视觉</a:t>
            </a:r>
            <a:r>
              <a:rPr lang="en-US" altLang="zh-CN" b="1" dirty="0"/>
              <a:t>SLAM</a:t>
            </a:r>
            <a:r>
              <a:rPr lang="zh-CN" altLang="en-US" b="1" dirty="0"/>
              <a:t>的优势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3F864F-CCAB-44F1-B1B6-1A23AC13A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信息量与可扩展性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1570812-B426-42A7-81EB-91B6771B7F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7128" y="2432038"/>
            <a:ext cx="8958471" cy="332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28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C2BFE3-CF24-4B81-8043-6D35DD96E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视觉</a:t>
            </a:r>
            <a:r>
              <a:rPr lang="en-US" altLang="zh-CN" b="1" dirty="0"/>
              <a:t>SLAM</a:t>
            </a:r>
            <a:r>
              <a:rPr lang="zh-CN" altLang="en-US" b="1" dirty="0"/>
              <a:t>的优势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1DF82B-9D1E-4BD4-926E-068C1FC54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应用</a:t>
            </a:r>
            <a:r>
              <a:rPr lang="zh-CN" altLang="en-US" dirty="0" smtClean="0"/>
              <a:t>范围广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BACD19-C8FF-4141-9794-E8EB7CC66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023" y="2810435"/>
            <a:ext cx="7872406" cy="253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889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AA4336-BB11-433E-BE99-D9DEBB107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视觉</a:t>
            </a:r>
            <a:r>
              <a:rPr lang="en-US" altLang="zh-CN" b="1" dirty="0"/>
              <a:t>SLAM</a:t>
            </a:r>
            <a:r>
              <a:rPr lang="zh-CN" altLang="en-US" b="1" dirty="0"/>
              <a:t>代表性系统和方法介绍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AAEC9E2-8984-44FA-AEFF-92D7C7C7EE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8871" y="1442567"/>
            <a:ext cx="9272675" cy="423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68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F39491-6031-4766-9D0C-31792F357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视觉</a:t>
            </a:r>
            <a:r>
              <a:rPr lang="en-US" altLang="zh-CN" b="1" dirty="0"/>
              <a:t>SLAM</a:t>
            </a:r>
            <a:r>
              <a:rPr lang="zh-CN" altLang="en-US" b="1" dirty="0"/>
              <a:t>代表性系统和方法介绍</a:t>
            </a:r>
          </a:p>
        </p:txBody>
      </p:sp>
      <p:graphicFrame>
        <p:nvGraphicFramePr>
          <p:cNvPr id="6" name="表格 6">
            <a:extLst>
              <a:ext uri="{FF2B5EF4-FFF2-40B4-BE49-F238E27FC236}">
                <a16:creationId xmlns:a16="http://schemas.microsoft.com/office/drawing/2014/main" id="{AC573D15-E86C-4006-8DEA-BE2F0ACAADD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49203671"/>
              </p:ext>
            </p:extLst>
          </p:nvPr>
        </p:nvGraphicFramePr>
        <p:xfrm>
          <a:off x="838200" y="1825624"/>
          <a:ext cx="8856978" cy="3509434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1309858887"/>
                    </a:ext>
                  </a:extLst>
                </a:gridCol>
                <a:gridCol w="2635625">
                  <a:extLst>
                    <a:ext uri="{9D8B030D-6E8A-4147-A177-3AD203B41FA5}">
                      <a16:colId xmlns:a16="http://schemas.microsoft.com/office/drawing/2014/main" val="3702526761"/>
                    </a:ext>
                  </a:extLst>
                </a:gridCol>
                <a:gridCol w="2716154">
                  <a:extLst>
                    <a:ext uri="{9D8B030D-6E8A-4147-A177-3AD203B41FA5}">
                      <a16:colId xmlns:a16="http://schemas.microsoft.com/office/drawing/2014/main" val="4197009503"/>
                    </a:ext>
                  </a:extLst>
                </a:gridCol>
              </a:tblGrid>
              <a:tr h="1153023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4000" dirty="0"/>
                        <a:t>间接法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40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直接法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612127"/>
                  </a:ext>
                </a:extLst>
              </a:tr>
              <a:tr h="120338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4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稀疏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3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PTAM</a:t>
                      </a:r>
                    </a:p>
                    <a:p>
                      <a:pPr marL="0" algn="l" defTabSz="914400" rtl="0" eaLnBrk="1" latinLnBrk="0" hangingPunct="1"/>
                      <a:r>
                        <a:rPr lang="en-US" altLang="zh-CN" sz="32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ORB-SLAM</a:t>
                      </a:r>
                      <a:endParaRPr lang="zh-CN" altLang="en-US" sz="32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9893927"/>
                  </a:ext>
                </a:extLst>
              </a:tr>
              <a:tr h="1153023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4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稠密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4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DTAM</a:t>
                      </a:r>
                      <a:endParaRPr lang="zh-CN" altLang="en-US" sz="4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00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534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F24F09-BA13-4B99-9EB3-DFD2A0475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视觉</a:t>
            </a:r>
            <a:r>
              <a:rPr lang="en-US" altLang="zh-CN" b="1" dirty="0"/>
              <a:t>SLAM</a:t>
            </a:r>
            <a:r>
              <a:rPr lang="zh-CN" altLang="en-US" b="1" dirty="0"/>
              <a:t>代表性系统和方法介绍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marL="0" indent="0">
              <a:buNone/>
            </a:pPr>
            <a:r>
              <a:rPr lang="en-US" altLang="zh-CN" b="1" dirty="0" smtClean="0"/>
              <a:t>                        DTAM                              PTAM</a:t>
            </a:r>
            <a:endParaRPr lang="zh-CN" altLang="en-US" b="1" dirty="0"/>
          </a:p>
        </p:txBody>
      </p:sp>
      <p:pic>
        <p:nvPicPr>
          <p:cNvPr id="7" name="内容占位符 3">
            <a:extLst>
              <a:ext uri="{FF2B5EF4-FFF2-40B4-BE49-F238E27FC236}">
                <a16:creationId xmlns:a16="http://schemas.microsoft.com/office/drawing/2014/main" id="{E5058730-280A-43B4-A89C-CBF6CEA3CD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788"/>
          <a:stretch/>
        </p:blipFill>
        <p:spPr>
          <a:xfrm>
            <a:off x="1842976" y="1690689"/>
            <a:ext cx="8787239" cy="331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14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EF5336-282B-452E-8A4D-418A4EF66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机器人自主定位与建图技术简介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36A3B8-689A-4BCF-99A6-4C0FF9438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dirty="0"/>
              <a:t>移动机器人自主导航的三个基本问题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机器人自主定位与建图技术</a:t>
            </a:r>
          </a:p>
        </p:txBody>
      </p:sp>
    </p:spTree>
    <p:extLst>
      <p:ext uri="{BB962C8B-B14F-4D97-AF65-F5344CB8AC3E}">
        <p14:creationId xmlns:p14="http://schemas.microsoft.com/office/powerpoint/2010/main" val="924080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0CB899-D4AA-4447-8A76-7C3B6AB86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视觉</a:t>
            </a:r>
            <a:r>
              <a:rPr lang="en-US" altLang="zh-CN" b="1" dirty="0"/>
              <a:t>SLAM</a:t>
            </a:r>
            <a:r>
              <a:rPr lang="zh-CN" altLang="en-US" b="1" dirty="0"/>
              <a:t>代表性系统和方法介绍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05024"/>
          </a:xfrm>
        </p:spPr>
        <p:txBody>
          <a:bodyPr>
            <a:normAutofit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pPr marL="0" indent="0" algn="ctr">
              <a:buNone/>
            </a:pPr>
            <a:endParaRPr lang="en-US" altLang="zh-CN" b="1" dirty="0" smtClean="0"/>
          </a:p>
          <a:p>
            <a:pPr marL="0" indent="0" algn="ctr">
              <a:buNone/>
            </a:pPr>
            <a:r>
              <a:rPr lang="en-US" altLang="zh-CN" b="1" dirty="0" smtClean="0"/>
              <a:t> LSD-SLAM</a:t>
            </a:r>
          </a:p>
          <a:p>
            <a:endParaRPr lang="zh-CN" altLang="en-US" dirty="0"/>
          </a:p>
        </p:txBody>
      </p:sp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640956CF-A471-44CD-BC74-D92D37D9B8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2904"/>
          <a:stretch/>
        </p:blipFill>
        <p:spPr>
          <a:xfrm>
            <a:off x="2918086" y="1690689"/>
            <a:ext cx="6396036" cy="393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92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经典视觉</a:t>
            </a:r>
            <a:r>
              <a:rPr lang="en-US" altLang="zh-CN" b="1" dirty="0" smtClean="0"/>
              <a:t>SLAM</a:t>
            </a:r>
            <a:r>
              <a:rPr lang="zh-CN" altLang="en-US" b="1" dirty="0" smtClean="0"/>
              <a:t>框架</a:t>
            </a:r>
            <a:endParaRPr lang="zh-CN" altLang="en-US" b="1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1519" t="38656" r="27702" b="45841"/>
          <a:stretch/>
        </p:blipFill>
        <p:spPr>
          <a:xfrm>
            <a:off x="1920860" y="2188563"/>
            <a:ext cx="8592241" cy="275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8039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202367-53AE-474D-916D-6D7328DDC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视觉</a:t>
            </a:r>
            <a:r>
              <a:rPr lang="en-US" altLang="zh-CN" b="1" dirty="0"/>
              <a:t>SLAM</a:t>
            </a:r>
            <a:r>
              <a:rPr lang="zh-CN" altLang="en-US" b="1" dirty="0"/>
              <a:t>代表性系统和方法介绍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EDC603-4EB2-4352-9561-4106D70A1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视觉</a:t>
            </a:r>
            <a:r>
              <a:rPr lang="en-US" altLang="zh-CN" dirty="0"/>
              <a:t>SLAM</a:t>
            </a:r>
            <a:r>
              <a:rPr lang="zh-CN" altLang="en-US" dirty="0"/>
              <a:t>核心模块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定位和局部建图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  </a:t>
            </a:r>
            <a:r>
              <a:rPr lang="zh-CN" altLang="en-US" dirty="0"/>
              <a:t>视觉特征</a:t>
            </a:r>
            <a:r>
              <a:rPr lang="en-US" altLang="zh-CN" dirty="0"/>
              <a:t>/</a:t>
            </a:r>
            <a:r>
              <a:rPr lang="zh-CN" altLang="en-US" dirty="0"/>
              <a:t>像素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              FAST</a:t>
            </a:r>
            <a:r>
              <a:rPr lang="zh-CN" altLang="en-US" dirty="0"/>
              <a:t>，</a:t>
            </a:r>
            <a:r>
              <a:rPr lang="en-US" altLang="zh-CN" dirty="0"/>
              <a:t>ORB</a:t>
            </a:r>
            <a:r>
              <a:rPr lang="zh-CN" altLang="en-US" dirty="0"/>
              <a:t>等特征</a:t>
            </a:r>
            <a:r>
              <a:rPr lang="en-US" altLang="zh-CN" dirty="0"/>
              <a:t>/</a:t>
            </a:r>
            <a:r>
              <a:rPr lang="zh-CN" altLang="en-US" dirty="0"/>
              <a:t>灰度值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 smtClean="0"/>
              <a:t>   </a:t>
            </a:r>
            <a:r>
              <a:rPr lang="en-US" altLang="zh-CN" dirty="0" err="1" smtClean="0"/>
              <a:t>Keyframe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     </a:t>
            </a:r>
            <a:r>
              <a:rPr lang="en-US" altLang="zh-CN" dirty="0" smtClean="0"/>
              <a:t>         </a:t>
            </a:r>
            <a:r>
              <a:rPr lang="en-US" altLang="zh-CN" dirty="0"/>
              <a:t>(relative</a:t>
            </a:r>
            <a:r>
              <a:rPr lang="en-US" altLang="zh-CN" dirty="0" smtClean="0"/>
              <a:t>) bundle </a:t>
            </a:r>
            <a:r>
              <a:rPr lang="en-US" altLang="zh-CN" dirty="0"/>
              <a:t>adjustment</a:t>
            </a:r>
          </a:p>
        </p:txBody>
      </p:sp>
    </p:spTree>
    <p:extLst>
      <p:ext uri="{BB962C8B-B14F-4D97-AF65-F5344CB8AC3E}">
        <p14:creationId xmlns:p14="http://schemas.microsoft.com/office/powerpoint/2010/main" val="158633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9B5783-9885-4990-9E62-5EC976904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视觉</a:t>
            </a:r>
            <a:r>
              <a:rPr lang="en-US" altLang="zh-CN" b="1" dirty="0"/>
              <a:t>SLAM</a:t>
            </a:r>
            <a:r>
              <a:rPr lang="zh-CN" altLang="en-US" b="1" dirty="0"/>
              <a:t>代表性系统和方法介绍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33D10B-0FA0-4B43-A61A-13A24022BC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视觉</a:t>
            </a:r>
            <a:r>
              <a:rPr lang="en-US" altLang="zh-CN" dirty="0"/>
              <a:t>SLAM</a:t>
            </a:r>
            <a:r>
              <a:rPr lang="zh-CN" altLang="en-US" dirty="0"/>
              <a:t>核心模块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全局优化</a:t>
            </a:r>
            <a:endParaRPr lang="en-US" altLang="zh-CN" dirty="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 smtClean="0"/>
              <a:t>    闭环检测</a:t>
            </a:r>
            <a:endParaRPr lang="en-US" altLang="zh-CN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    DBOW, </a:t>
            </a:r>
            <a:r>
              <a:rPr lang="en-US" altLang="zh-CN" dirty="0" err="1" smtClean="0"/>
              <a:t>SeqSLAM</a:t>
            </a:r>
            <a:r>
              <a:rPr lang="en-US" altLang="zh-CN" dirty="0" smtClean="0"/>
              <a:t>, FAB-MAP</a:t>
            </a:r>
            <a:endParaRPr lang="en-US" altLang="zh-CN" dirty="0"/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dirty="0" smtClean="0"/>
              <a:t>    位姿</a:t>
            </a:r>
            <a:r>
              <a:rPr lang="zh-CN" altLang="en-US" dirty="0"/>
              <a:t>图</a:t>
            </a:r>
            <a:r>
              <a:rPr lang="zh-CN" altLang="en-US" dirty="0" smtClean="0"/>
              <a:t>优化</a:t>
            </a:r>
            <a:endParaRPr lang="en-US" altLang="zh-CN" dirty="0" smtClean="0"/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     </a:t>
            </a:r>
            <a:r>
              <a:rPr lang="en-US" altLang="zh-CN" dirty="0" err="1" smtClean="0"/>
              <a:t>ceres</a:t>
            </a:r>
            <a:r>
              <a:rPr lang="zh-CN" altLang="en-US" dirty="0"/>
              <a:t>，</a:t>
            </a:r>
            <a:r>
              <a:rPr lang="en-US" altLang="zh-CN" dirty="0"/>
              <a:t>g</a:t>
            </a:r>
            <a:r>
              <a:rPr lang="en-US" altLang="zh-CN" sz="1800" baseline="30000" dirty="0"/>
              <a:t>2</a:t>
            </a:r>
            <a:r>
              <a:rPr lang="en-US" altLang="zh-CN" dirty="0"/>
              <a:t>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055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E3E228-DF93-42D0-91C1-03BD0EC42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视觉</a:t>
            </a:r>
            <a:r>
              <a:rPr lang="en-US" altLang="zh-CN" b="1" dirty="0"/>
              <a:t>SLAM</a:t>
            </a:r>
            <a:r>
              <a:rPr lang="zh-CN" altLang="en-US" b="1" dirty="0"/>
              <a:t>代表性系统和方法介绍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F5C8A3-2FCF-4EDA-9ABC-342B86282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稀疏</a:t>
            </a:r>
            <a:r>
              <a:rPr lang="en-US" altLang="zh-CN" dirty="0"/>
              <a:t>SLAM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基于稀疏视觉特征建图</a:t>
            </a:r>
            <a:r>
              <a:rPr lang="en-US" altLang="zh-CN" dirty="0"/>
              <a:t>/</a:t>
            </a:r>
            <a:r>
              <a:rPr lang="zh-CN" altLang="en-US" dirty="0"/>
              <a:t>定位</a:t>
            </a:r>
            <a:endParaRPr lang="en-US" altLang="zh-CN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/>
              <a:t>稀疏</a:t>
            </a:r>
            <a:r>
              <a:rPr lang="zh-CN" altLang="en-US" dirty="0"/>
              <a:t>特征作为地图点</a:t>
            </a:r>
            <a:endParaRPr lang="en-US" altLang="zh-CN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/>
              <a:t>最小</a:t>
            </a:r>
            <a:r>
              <a:rPr lang="zh-CN" altLang="en-US" dirty="0"/>
              <a:t>化地图点投影误差</a:t>
            </a:r>
            <a:endParaRPr lang="en-US" altLang="zh-CN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/>
              <a:t>带</a:t>
            </a:r>
            <a:r>
              <a:rPr lang="zh-CN" altLang="en-US" dirty="0"/>
              <a:t>权重非线性最小二乘</a:t>
            </a:r>
          </a:p>
        </p:txBody>
      </p:sp>
    </p:spTree>
    <p:extLst>
      <p:ext uri="{BB962C8B-B14F-4D97-AF65-F5344CB8AC3E}">
        <p14:creationId xmlns:p14="http://schemas.microsoft.com/office/powerpoint/2010/main" val="1985610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E58CF-BA88-4270-9EAE-2E0DAE491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视觉</a:t>
            </a:r>
            <a:r>
              <a:rPr lang="en-US" altLang="zh-CN" b="1" dirty="0"/>
              <a:t>SLAM</a:t>
            </a:r>
            <a:r>
              <a:rPr lang="zh-CN" altLang="en-US" b="1" dirty="0"/>
              <a:t>代表性系统和方法介绍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E27928-6193-4724-BF5B-BF1322CFAE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稀疏</a:t>
            </a:r>
            <a:r>
              <a:rPr lang="en-US" altLang="zh-CN" dirty="0"/>
              <a:t>SLAM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优点                                                 缺点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    鲁</a:t>
            </a:r>
            <a:r>
              <a:rPr lang="zh-CN" altLang="en-US" dirty="0"/>
              <a:t>棒特征带来的系统鲁棒性            依赖局部特征：运动</a:t>
            </a:r>
            <a:r>
              <a:rPr lang="zh-CN" altLang="en-US" dirty="0" smtClean="0"/>
              <a:t>模糊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    稀疏</a:t>
            </a:r>
            <a:r>
              <a:rPr lang="zh-CN" altLang="en-US" dirty="0"/>
              <a:t>性带来的实时</a:t>
            </a:r>
            <a:r>
              <a:rPr lang="zh-CN" altLang="en-US" dirty="0" smtClean="0"/>
              <a:t>性                        稀疏</a:t>
            </a:r>
            <a:r>
              <a:rPr lang="zh-CN" altLang="en-US" dirty="0"/>
              <a:t>性：建图能力</a:t>
            </a:r>
            <a:r>
              <a:rPr lang="zh-CN" altLang="en-US" dirty="0" smtClean="0"/>
              <a:t>有限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基于</a:t>
            </a:r>
            <a:r>
              <a:rPr lang="zh-CN" altLang="en-US" dirty="0"/>
              <a:t>特征的闭环</a:t>
            </a:r>
            <a:r>
              <a:rPr lang="zh-CN" altLang="en-US" dirty="0" smtClean="0"/>
              <a:t>检测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588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0CB8F31-EEDA-4A8F-9B9A-E5C923915A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033" y="1226294"/>
            <a:ext cx="11664206" cy="549348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16C1F02-1AB7-44FA-82BD-15C33FDAC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视觉</a:t>
            </a:r>
            <a:r>
              <a:rPr lang="en-US" altLang="zh-CN" b="1" dirty="0"/>
              <a:t>SLAM</a:t>
            </a:r>
            <a:r>
              <a:rPr lang="zh-CN" altLang="en-US" b="1" dirty="0"/>
              <a:t>代表性系统和方法介绍</a:t>
            </a:r>
          </a:p>
        </p:txBody>
      </p:sp>
    </p:spTree>
    <p:extLst>
      <p:ext uri="{BB962C8B-B14F-4D97-AF65-F5344CB8AC3E}">
        <p14:creationId xmlns:p14="http://schemas.microsoft.com/office/powerpoint/2010/main" val="160408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58F06D-930E-4255-A0CD-8FB397806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视觉</a:t>
            </a:r>
            <a:r>
              <a:rPr lang="en-US" altLang="zh-CN" b="1" dirty="0"/>
              <a:t>SLAM</a:t>
            </a:r>
            <a:r>
              <a:rPr lang="zh-CN" altLang="en-US" b="1" dirty="0"/>
              <a:t>代表性系统和方法介绍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573BDC-22BD-4889-873A-1EA8EC825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半稠密</a:t>
            </a:r>
            <a:r>
              <a:rPr lang="en-US" altLang="zh-CN" dirty="0"/>
              <a:t>SLAM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                    </a:t>
            </a:r>
            <a:r>
              <a:rPr lang="zh-CN" altLang="en-US" dirty="0"/>
              <a:t>利用部分像素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      存在</a:t>
            </a:r>
            <a:r>
              <a:rPr lang="zh-CN" altLang="en-US" dirty="0"/>
              <a:t>显度灰度梯度的像素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      最小</a:t>
            </a:r>
            <a:r>
              <a:rPr lang="zh-CN" altLang="en-US" dirty="0"/>
              <a:t>化光度误差（</a:t>
            </a:r>
            <a:r>
              <a:rPr lang="en-US" altLang="zh-CN" dirty="0"/>
              <a:t>photometric error</a:t>
            </a:r>
            <a:r>
              <a:rPr lang="zh-CN" altLang="en-US" dirty="0"/>
              <a:t>）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      带</a:t>
            </a:r>
            <a:r>
              <a:rPr lang="zh-CN" altLang="en-US" dirty="0"/>
              <a:t>权重的非线性最小二乘</a:t>
            </a:r>
          </a:p>
        </p:txBody>
      </p:sp>
    </p:spTree>
    <p:extLst>
      <p:ext uri="{BB962C8B-B14F-4D97-AF65-F5344CB8AC3E}">
        <p14:creationId xmlns:p14="http://schemas.microsoft.com/office/powerpoint/2010/main" val="4041536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952214-10CE-428E-BF63-47D4BFB17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视觉</a:t>
            </a:r>
            <a:r>
              <a:rPr lang="en-US" altLang="zh-CN" b="1" dirty="0"/>
              <a:t>SLAM</a:t>
            </a:r>
            <a:r>
              <a:rPr lang="zh-CN" altLang="en-US" b="1" dirty="0"/>
              <a:t>代表性系统和方法介绍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 marL="0" indent="0" algn="ctr">
              <a:buNone/>
            </a:pPr>
            <a:r>
              <a:rPr lang="en-US" altLang="zh-CN" b="1" dirty="0" smtClean="0"/>
              <a:t>LSD-SLAM</a:t>
            </a:r>
            <a:endParaRPr lang="zh-CN" altLang="en-US" b="1" dirty="0"/>
          </a:p>
        </p:txBody>
      </p:sp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081EAB6B-DC68-430D-A0D5-8EF41508C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358" y="1549950"/>
            <a:ext cx="9923910" cy="381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858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CA0B0F-3603-4F3E-81A0-A9D19C6DB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视觉</a:t>
            </a:r>
            <a:r>
              <a:rPr lang="en-US" altLang="zh-CN" b="1" dirty="0"/>
              <a:t>SLAM</a:t>
            </a:r>
            <a:r>
              <a:rPr lang="zh-CN" altLang="en-US" b="1" dirty="0"/>
              <a:t>代表性系统和方法介绍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6002A2-8138-4BEA-829B-842B40036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稠密</a:t>
            </a:r>
            <a:r>
              <a:rPr lang="en-US" altLang="zh-CN" dirty="0"/>
              <a:t>SLAM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            </a:t>
            </a:r>
            <a:r>
              <a:rPr lang="zh-CN" altLang="en-US" dirty="0"/>
              <a:t>利用几乎所有像素 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 </a:t>
            </a:r>
            <a:r>
              <a:rPr lang="en-US" altLang="zh-CN" dirty="0" smtClean="0"/>
              <a:t>      </a:t>
            </a:r>
            <a:r>
              <a:rPr lang="zh-CN" altLang="en-US" dirty="0"/>
              <a:t>最小化光度误差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 </a:t>
            </a:r>
            <a:r>
              <a:rPr lang="en-US" altLang="zh-CN" dirty="0" smtClean="0"/>
              <a:t>      </a:t>
            </a:r>
            <a:r>
              <a:rPr lang="zh-CN" altLang="en-US" dirty="0"/>
              <a:t>非线性最小二乘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1999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FC7E82-7072-4551-A5C5-C76BC60DA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移动机器人自主导航的三个基本问题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2123AD-7E60-42EE-A9CF-0C62090A877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dirty="0"/>
              <a:t>移动机器人想要自主导航需要回答哪些</a:t>
            </a:r>
            <a:r>
              <a:rPr lang="zh-CN" altLang="en-US" dirty="0" smtClean="0"/>
              <a:t>问题</a:t>
            </a:r>
            <a:r>
              <a:rPr lang="zh-CN" altLang="en-US" dirty="0"/>
              <a:t>；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类比人类在陌生环境地图步行至目标</a:t>
            </a:r>
            <a:r>
              <a:rPr lang="zh-CN" altLang="en-US" dirty="0" smtClean="0"/>
              <a:t>点</a:t>
            </a:r>
            <a:r>
              <a:rPr lang="en-US" altLang="zh-CN" dirty="0" smtClean="0"/>
              <a:t>…</a:t>
            </a:r>
            <a:endParaRPr lang="en-US" altLang="zh-CN" dirty="0"/>
          </a:p>
          <a:p>
            <a:pPr>
              <a:lnSpc>
                <a:spcPct val="200000"/>
              </a:lnSpc>
            </a:pP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half" idx="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08200"/>
            <a:ext cx="5863504" cy="3759200"/>
          </a:xfrm>
        </p:spPr>
      </p:pic>
    </p:spTree>
    <p:extLst>
      <p:ext uri="{BB962C8B-B14F-4D97-AF65-F5344CB8AC3E}">
        <p14:creationId xmlns:p14="http://schemas.microsoft.com/office/powerpoint/2010/main" val="278582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C2B2CD-9964-4D77-A770-DFEA5A1F4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视觉</a:t>
            </a:r>
            <a:r>
              <a:rPr lang="en-US" altLang="zh-CN" b="1" dirty="0"/>
              <a:t>SLAM</a:t>
            </a:r>
            <a:r>
              <a:rPr lang="zh-CN" altLang="en-US" b="1" dirty="0"/>
              <a:t>代表性系统和方法介绍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pPr marL="0" indent="0" algn="ctr">
              <a:buNone/>
            </a:pPr>
            <a:r>
              <a:rPr lang="en-US" altLang="zh-CN" b="1" dirty="0" smtClean="0"/>
              <a:t>DTAM</a:t>
            </a:r>
          </a:p>
          <a:p>
            <a:endParaRPr lang="zh-CN" altLang="en-US" dirty="0"/>
          </a:p>
        </p:txBody>
      </p:sp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3D7A15E3-F1C4-4281-AB71-69D88A400D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905"/>
          <a:stretch/>
        </p:blipFill>
        <p:spPr>
          <a:xfrm>
            <a:off x="3509057" y="1842451"/>
            <a:ext cx="5271246" cy="359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999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4DF99AC-EEE4-47B9-8944-BC10A64FC4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494"/>
          <a:stretch/>
        </p:blipFill>
        <p:spPr>
          <a:xfrm>
            <a:off x="1098698" y="1098703"/>
            <a:ext cx="9051851" cy="469958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594CE00-74F7-4856-BCF6-F17842454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SLAM</a:t>
            </a:r>
            <a:r>
              <a:rPr lang="zh-CN" altLang="en-US" b="1" dirty="0"/>
              <a:t>的闭环检测与全局最优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0BE39B-9CE7-46F3-A99A-419C4A5DFB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 lnSpcReduction="10000"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   </a:t>
            </a: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 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 algn="ctr">
              <a:buNone/>
            </a:pPr>
            <a:r>
              <a:rPr lang="en-US" altLang="zh-CN" sz="3000" dirty="0" smtClean="0"/>
              <a:t>         </a:t>
            </a:r>
            <a:r>
              <a:rPr lang="zh-CN" altLang="en-US" sz="3000" dirty="0"/>
              <a:t>基于视觉的闭环检测</a:t>
            </a:r>
          </a:p>
        </p:txBody>
      </p:sp>
    </p:spTree>
    <p:extLst>
      <p:ext uri="{BB962C8B-B14F-4D97-AF65-F5344CB8AC3E}">
        <p14:creationId xmlns:p14="http://schemas.microsoft.com/office/powerpoint/2010/main" val="102435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5EE9CE-4C6D-4A36-A770-041F5B307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SLAM</a:t>
            </a:r>
            <a:r>
              <a:rPr lang="zh-CN" altLang="en-US" b="1" dirty="0"/>
              <a:t>的闭环检测与全局最优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121B95-5D7A-4A06-9187-01EC2D1051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基于视觉的闭环检测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  特征词袋（</a:t>
            </a:r>
            <a:r>
              <a:rPr lang="en-US" altLang="zh-CN" dirty="0"/>
              <a:t>BOW)</a:t>
            </a:r>
            <a:r>
              <a:rPr lang="zh-CN" altLang="en-US" dirty="0"/>
              <a:t>方法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   生物启发式方法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  </a:t>
            </a:r>
            <a:r>
              <a:rPr lang="zh-CN" altLang="en-US" dirty="0"/>
              <a:t>深度学习方法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F05A06-7CA1-4B8A-9837-2986A409B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293" y="1690688"/>
            <a:ext cx="3953435" cy="4725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09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CD7AC9-DFCC-4B01-8BFC-1EFAFDD31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SLAM</a:t>
            </a:r>
            <a:r>
              <a:rPr lang="zh-CN" altLang="en-US" b="1" dirty="0"/>
              <a:t>的闭环检测与全局最优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DE0235-BC11-4C69-ACE1-73E14FE470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基于闭环检测结果的</a:t>
            </a:r>
            <a:r>
              <a:rPr lang="en-US" altLang="zh-CN" dirty="0"/>
              <a:t>SLAM</a:t>
            </a:r>
            <a:r>
              <a:rPr lang="zh-CN" altLang="en-US" dirty="0"/>
              <a:t>地图全局最优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 </a:t>
            </a:r>
            <a:r>
              <a:rPr lang="en-US" altLang="zh-CN" dirty="0" smtClean="0"/>
              <a:t>  g</a:t>
            </a:r>
            <a:r>
              <a:rPr lang="en-US" altLang="zh-CN" baseline="30000" dirty="0" smtClean="0"/>
              <a:t>2</a:t>
            </a:r>
            <a:r>
              <a:rPr lang="en-US" altLang="zh-CN" dirty="0" smtClean="0"/>
              <a:t>o</a:t>
            </a:r>
            <a:r>
              <a:rPr lang="zh-CN" altLang="en-US" dirty="0"/>
              <a:t>， </a:t>
            </a:r>
            <a:r>
              <a:rPr lang="en-US" altLang="zh-CN" dirty="0" err="1"/>
              <a:t>ceres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   </a:t>
            </a:r>
            <a:r>
              <a:rPr lang="zh-CN" altLang="en-US" dirty="0"/>
              <a:t>利用闭环约束最小化位姿的全局误差</a:t>
            </a:r>
          </a:p>
        </p:txBody>
      </p:sp>
    </p:spTree>
    <p:extLst>
      <p:ext uri="{BB962C8B-B14F-4D97-AF65-F5344CB8AC3E}">
        <p14:creationId xmlns:p14="http://schemas.microsoft.com/office/powerpoint/2010/main" val="2933716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B209DF-8963-41E6-A255-211E81019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传统视觉</a:t>
            </a:r>
            <a:r>
              <a:rPr lang="en-US" altLang="zh-CN" b="1" dirty="0"/>
              <a:t>SLAM</a:t>
            </a:r>
            <a:r>
              <a:rPr lang="zh-CN" altLang="en-US" b="1" dirty="0"/>
              <a:t>与其他方法的结合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E737FC-A2D1-4546-B5C2-D901396B04E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多传感器融合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   视觉</a:t>
            </a:r>
            <a:r>
              <a:rPr lang="zh-CN" altLang="en-US" dirty="0"/>
              <a:t>融合</a:t>
            </a:r>
            <a:r>
              <a:rPr lang="en-US" altLang="zh-CN" dirty="0"/>
              <a:t>IMU</a:t>
            </a:r>
            <a:r>
              <a:rPr lang="zh-CN" altLang="en-US" dirty="0"/>
              <a:t>信息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   以</a:t>
            </a:r>
            <a:r>
              <a:rPr lang="en-US" altLang="zh-CN" dirty="0"/>
              <a:t>VINS-Mono</a:t>
            </a:r>
            <a:r>
              <a:rPr lang="zh-CN" altLang="en-US" dirty="0"/>
              <a:t>为例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48872" t="34905" r="21580" b="10914"/>
          <a:stretch/>
        </p:blipFill>
        <p:spPr>
          <a:xfrm>
            <a:off x="6826102" y="1907397"/>
            <a:ext cx="3563939" cy="417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16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BCEE10-013D-4EE3-815E-AB00029C6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传统视觉</a:t>
            </a:r>
            <a:r>
              <a:rPr lang="en-US" altLang="zh-CN" b="1" dirty="0"/>
              <a:t>SLAM</a:t>
            </a:r>
            <a:r>
              <a:rPr lang="zh-CN" altLang="en-US" b="1" dirty="0"/>
              <a:t>与其他方法的结合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5AC968-63D9-4215-B754-A69FC3E28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zh-CN" altLang="en-US" dirty="0"/>
              <a:t>多视觉融合视觉</a:t>
            </a:r>
            <a:endParaRPr lang="en-US" altLang="zh-CN" dirty="0"/>
          </a:p>
          <a:p>
            <a:pPr marL="0" indent="0">
              <a:lnSpc>
                <a:spcPct val="200000"/>
              </a:lnSpc>
              <a:buNone/>
            </a:pPr>
            <a:r>
              <a:rPr lang="zh-CN" altLang="en-US" dirty="0"/>
              <a:t>   视觉</a:t>
            </a:r>
            <a:r>
              <a:rPr lang="en-US" altLang="zh-CN" dirty="0"/>
              <a:t>+</a:t>
            </a:r>
            <a:r>
              <a:rPr lang="en-US" altLang="zh-CN" dirty="0" err="1"/>
              <a:t>laser+IMU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1456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5194BF-0E60-4146-8371-23C850D2C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传统视觉</a:t>
            </a:r>
            <a:r>
              <a:rPr lang="en-US" altLang="zh-CN" b="1" dirty="0"/>
              <a:t>SLAM</a:t>
            </a:r>
            <a:r>
              <a:rPr lang="zh-CN" altLang="en-US" b="1" dirty="0"/>
              <a:t>与其他方法的结合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36A48EA-7260-47E0-B8A2-EF8F42DD7E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55"/>
          <a:stretch/>
        </p:blipFill>
        <p:spPr>
          <a:xfrm>
            <a:off x="1771050" y="1842977"/>
            <a:ext cx="7833693" cy="439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78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666D0A-CC20-4784-BCE6-ED63D64D8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传统视觉</a:t>
            </a:r>
            <a:r>
              <a:rPr lang="en-US" altLang="zh-CN" b="1" dirty="0"/>
              <a:t>SLAM</a:t>
            </a:r>
            <a:r>
              <a:rPr lang="zh-CN" altLang="en-US" b="1" dirty="0"/>
              <a:t>与其他方法的结合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C7FE07-5677-4D40-8E8D-4DE279213B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dirty="0"/>
              <a:t>地图数据管理</a:t>
            </a:r>
            <a:endParaRPr lang="en-US" altLang="zh-CN" dirty="0"/>
          </a:p>
          <a:p>
            <a:pPr marL="0" indent="0">
              <a:lnSpc>
                <a:spcPct val="200000"/>
              </a:lnSpc>
              <a:buNone/>
            </a:pPr>
            <a:r>
              <a:rPr lang="en-US" altLang="zh-CN" dirty="0"/>
              <a:t>   </a:t>
            </a:r>
            <a:r>
              <a:rPr lang="zh-CN" altLang="en-US" dirty="0"/>
              <a:t>针对</a:t>
            </a:r>
            <a:r>
              <a:rPr lang="zh-CN" altLang="en-US" dirty="0" smtClean="0"/>
              <a:t>大</a:t>
            </a:r>
            <a:r>
              <a:rPr lang="zh-CN" altLang="en-US" dirty="0"/>
              <a:t>范围环境中</a:t>
            </a:r>
            <a:r>
              <a:rPr lang="zh-CN" altLang="en-US" dirty="0" smtClean="0"/>
              <a:t>工作，利用</a:t>
            </a:r>
            <a:r>
              <a:rPr lang="zh-CN" altLang="en-US" dirty="0"/>
              <a:t>数据库技术</a:t>
            </a:r>
          </a:p>
        </p:txBody>
      </p:sp>
    </p:spTree>
    <p:extLst>
      <p:ext uri="{BB962C8B-B14F-4D97-AF65-F5344CB8AC3E}">
        <p14:creationId xmlns:p14="http://schemas.microsoft.com/office/powerpoint/2010/main" val="412808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01B5B1-54E7-4867-9E50-2E81C57BC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传统视觉</a:t>
            </a:r>
            <a:r>
              <a:rPr lang="en-US" altLang="zh-CN" b="1" dirty="0"/>
              <a:t>SLAM</a:t>
            </a:r>
            <a:r>
              <a:rPr lang="zh-CN" altLang="en-US" b="1" dirty="0"/>
              <a:t>与其他方法的结合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B99A9DF-2154-4BB9-BAE2-B7E47210C7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6129"/>
          <a:stretch/>
        </p:blipFill>
        <p:spPr>
          <a:xfrm>
            <a:off x="255179" y="1598542"/>
            <a:ext cx="11504425" cy="4008362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3168502" y="5883349"/>
            <a:ext cx="6039293" cy="7230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F. Li et al.</a:t>
            </a:r>
            <a:r>
              <a:rPr lang="zh-CN" altLang="en-US" sz="2800" b="1" dirty="0"/>
              <a:t>，</a:t>
            </a:r>
            <a:r>
              <a:rPr lang="en-US" altLang="zh-CN" sz="2800" b="1" i="1" dirty="0"/>
              <a:t>PCM2017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5757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7DD1C14-9E18-468A-B8CA-A1BEEAD9FB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21073"/>
          <a:stretch/>
        </p:blipFill>
        <p:spPr>
          <a:xfrm>
            <a:off x="375687" y="1205024"/>
            <a:ext cx="10738879" cy="452238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E57C5C0-98BA-4625-BF06-50DF759F7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传统视觉</a:t>
            </a:r>
            <a:r>
              <a:rPr lang="en-US" altLang="zh-CN" b="1" dirty="0"/>
              <a:t>SLAM</a:t>
            </a:r>
            <a:r>
              <a:rPr lang="zh-CN" altLang="en-US" b="1" dirty="0"/>
              <a:t>与其他方法的结合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3168502" y="5883349"/>
            <a:ext cx="6039293" cy="7230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F. Li et al.</a:t>
            </a:r>
            <a:r>
              <a:rPr lang="zh-CN" altLang="en-US" sz="2800" b="1" dirty="0"/>
              <a:t>，</a:t>
            </a:r>
            <a:r>
              <a:rPr lang="en-US" altLang="zh-CN" sz="2800" b="1" i="1" dirty="0"/>
              <a:t>PCM2017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31653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3A453E-C370-4320-996F-6AF9E5440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移动机器人自主导航的三个问题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03EB6B-2E12-42BB-BC9F-A45F3FF057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4121521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b="1" dirty="0"/>
              <a:t>我</a:t>
            </a:r>
            <a:r>
              <a:rPr lang="zh-CN" altLang="en-US" b="1" dirty="0" smtClean="0"/>
              <a:t>在哪？       </a:t>
            </a:r>
            <a:r>
              <a:rPr lang="en-US" altLang="zh-CN" b="1" dirty="0" smtClean="0"/>
              <a:t>        </a:t>
            </a:r>
            <a:r>
              <a:rPr lang="en-US" altLang="zh-CN" dirty="0" smtClean="0"/>
              <a:t>Where I am?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我要去</a:t>
            </a:r>
            <a:r>
              <a:rPr lang="zh-CN" altLang="en-US" b="1" dirty="0" smtClean="0"/>
              <a:t>哪里？       </a:t>
            </a:r>
            <a:r>
              <a:rPr lang="en-US" altLang="zh-CN" dirty="0" smtClean="0"/>
              <a:t>Where am I going?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我怎样到达</a:t>
            </a:r>
            <a:r>
              <a:rPr lang="zh-CN" altLang="en-US" b="1" dirty="0" smtClean="0"/>
              <a:t>那里？   </a:t>
            </a:r>
            <a:r>
              <a:rPr lang="en-US" altLang="zh-CN" dirty="0" smtClean="0"/>
              <a:t>How should I get there?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9721" y="1752600"/>
            <a:ext cx="6916517" cy="4089400"/>
          </a:xfrm>
        </p:spPr>
      </p:pic>
    </p:spTree>
    <p:extLst>
      <p:ext uri="{BB962C8B-B14F-4D97-AF65-F5344CB8AC3E}">
        <p14:creationId xmlns:p14="http://schemas.microsoft.com/office/powerpoint/2010/main" val="3844988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312095-3E81-4187-B78A-8BFD9E9A2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传统视觉</a:t>
            </a:r>
            <a:r>
              <a:rPr lang="en-US" altLang="zh-CN" b="1" dirty="0"/>
              <a:t>SLAM</a:t>
            </a:r>
            <a:r>
              <a:rPr lang="zh-CN" altLang="en-US" b="1" dirty="0"/>
              <a:t>与其他方法的结合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E098C4-5356-4B1A-82F7-EFA07B5E2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结合深度神经网络</a:t>
            </a:r>
            <a:r>
              <a:rPr lang="zh-CN" altLang="en-US" dirty="0" smtClean="0"/>
              <a:t>方法：语义</a:t>
            </a:r>
            <a:r>
              <a:rPr lang="en-US" altLang="zh-CN" dirty="0"/>
              <a:t>SLAM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C4A7EE-DC2A-4285-91A2-896CD43C78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335"/>
          <a:stretch/>
        </p:blipFill>
        <p:spPr>
          <a:xfrm>
            <a:off x="205563" y="2459666"/>
            <a:ext cx="11433543" cy="3182678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3168502" y="5883349"/>
            <a:ext cx="6039293" cy="7230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CNN-SLAM</a:t>
            </a:r>
            <a:r>
              <a:rPr lang="zh-CN" altLang="en-US" sz="2800" dirty="0"/>
              <a:t>， </a:t>
            </a:r>
            <a:r>
              <a:rPr lang="en-US" altLang="zh-CN" sz="2800" i="1" dirty="0"/>
              <a:t>CVPR 2017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2066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36F692-4AF9-4665-B466-D23B54035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传统视觉</a:t>
            </a:r>
            <a:r>
              <a:rPr lang="en-US" altLang="zh-CN" b="1" dirty="0"/>
              <a:t>SLAM</a:t>
            </a:r>
            <a:r>
              <a:rPr lang="zh-CN" altLang="en-US" b="1" dirty="0"/>
              <a:t>与其他方法的结合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9C0895-3255-4125-A859-ED80038C2E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结合深度神经网络方法  非传统</a:t>
            </a:r>
            <a:r>
              <a:rPr lang="en-US" altLang="zh-CN" dirty="0"/>
              <a:t>SLAM</a:t>
            </a:r>
            <a:r>
              <a:rPr lang="zh-CN" altLang="en-US" dirty="0"/>
              <a:t>架构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FEAE5C-0837-4936-B9F7-5F63950A96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455"/>
          <a:stretch/>
        </p:blipFill>
        <p:spPr>
          <a:xfrm>
            <a:off x="424722" y="2652054"/>
            <a:ext cx="6335843" cy="3253882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7794885" y="3057992"/>
            <a:ext cx="4241169" cy="26532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dirty="0"/>
              <a:t>Unsupervised</a:t>
            </a:r>
          </a:p>
          <a:p>
            <a:r>
              <a:rPr lang="en-US" altLang="zh-CN" sz="2800" b="1" dirty="0"/>
              <a:t>Learning of Depth and</a:t>
            </a:r>
          </a:p>
          <a:p>
            <a:r>
              <a:rPr lang="en-US" altLang="zh-CN" sz="2800" b="1" dirty="0"/>
              <a:t>Ego-Motion from</a:t>
            </a:r>
          </a:p>
          <a:p>
            <a:r>
              <a:rPr lang="en-US" altLang="zh-CN" sz="2800" b="1" dirty="0"/>
              <a:t>Video</a:t>
            </a:r>
            <a:r>
              <a:rPr lang="zh-CN" altLang="en-US" sz="2800" b="1" dirty="0"/>
              <a:t>， </a:t>
            </a:r>
            <a:r>
              <a:rPr lang="en-US" altLang="zh-CN" sz="2800" b="1" i="1" dirty="0"/>
              <a:t>CVPR </a:t>
            </a:r>
            <a:r>
              <a:rPr lang="en-US" altLang="zh-CN" sz="2800" b="1" dirty="0"/>
              <a:t>2017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19895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未来的</a:t>
            </a:r>
            <a:r>
              <a:rPr lang="en-US" altLang="zh-CN" b="1" dirty="0" smtClean="0"/>
              <a:t>SLAM</a:t>
            </a:r>
            <a:r>
              <a:rPr lang="zh-CN" altLang="en-US" b="1" dirty="0"/>
              <a:t>话题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zh-CN" altLang="en-US" dirty="0" smtClean="0"/>
              <a:t>视觉</a:t>
            </a:r>
            <a:r>
              <a:rPr lang="en-US" altLang="zh-CN" dirty="0" smtClean="0"/>
              <a:t>+</a:t>
            </a:r>
            <a:r>
              <a:rPr lang="zh-CN" altLang="en-US" dirty="0" smtClean="0"/>
              <a:t>惯性导航</a:t>
            </a:r>
            <a:r>
              <a:rPr lang="en-US" altLang="zh-CN" dirty="0" smtClean="0"/>
              <a:t>SLAM</a:t>
            </a:r>
          </a:p>
          <a:p>
            <a:pPr>
              <a:lnSpc>
                <a:spcPct val="200000"/>
              </a:lnSpc>
            </a:pPr>
            <a:r>
              <a:rPr lang="zh-CN" altLang="en-US" dirty="0" smtClean="0"/>
              <a:t>语义</a:t>
            </a:r>
            <a:r>
              <a:rPr lang="en-US" altLang="zh-CN" dirty="0" smtClean="0"/>
              <a:t>SLAM</a:t>
            </a:r>
          </a:p>
          <a:p>
            <a:pPr>
              <a:lnSpc>
                <a:spcPct val="200000"/>
              </a:lnSpc>
            </a:pPr>
            <a:r>
              <a:rPr lang="en-US" altLang="zh-CN" dirty="0" smtClean="0"/>
              <a:t>SLAM</a:t>
            </a:r>
            <a:r>
              <a:rPr lang="zh-CN" altLang="en-US" dirty="0" smtClean="0"/>
              <a:t>的未来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65745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SLAM</a:t>
            </a:r>
            <a:r>
              <a:rPr lang="zh-CN" altLang="en-US" b="1" dirty="0"/>
              <a:t>中地图表示方法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379" t="23498" r="17211" b="10703"/>
          <a:stretch/>
        </p:blipFill>
        <p:spPr>
          <a:xfrm>
            <a:off x="2288498" y="1944642"/>
            <a:ext cx="7644984" cy="4775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79801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F642FE-0E48-491A-AD09-AA8937120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SLAM</a:t>
            </a:r>
            <a:r>
              <a:rPr lang="zh-CN" altLang="en-US" b="1" dirty="0"/>
              <a:t>中地图表示方法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C1A611-7522-403B-8CFE-6898AE8F3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lnSpc>
                <a:spcPct val="160000"/>
              </a:lnSpc>
              <a:buNone/>
            </a:pPr>
            <a:r>
              <a:rPr lang="en-US" altLang="zh-CN" dirty="0"/>
              <a:t>SLAM</a:t>
            </a:r>
            <a:r>
              <a:rPr lang="zh-CN" altLang="en-US" dirty="0"/>
              <a:t>地图的表示方法</a:t>
            </a:r>
            <a:endParaRPr lang="en-US" altLang="zh-CN" dirty="0"/>
          </a:p>
          <a:p>
            <a:pPr>
              <a:lnSpc>
                <a:spcPct val="160000"/>
              </a:lnSpc>
            </a:pPr>
            <a:r>
              <a:rPr lang="zh-CN" altLang="en-US" dirty="0" smtClean="0"/>
              <a:t>稀疏特征点地图</a:t>
            </a:r>
            <a:endParaRPr lang="en-US" altLang="zh-CN" dirty="0" smtClean="0"/>
          </a:p>
          <a:p>
            <a:pPr>
              <a:lnSpc>
                <a:spcPct val="160000"/>
              </a:lnSpc>
            </a:pPr>
            <a:r>
              <a:rPr lang="zh-CN" altLang="en-US" dirty="0" smtClean="0"/>
              <a:t>稠密点云地图</a:t>
            </a:r>
            <a:endParaRPr lang="en-US" altLang="zh-CN" dirty="0" smtClean="0"/>
          </a:p>
          <a:p>
            <a:pPr>
              <a:lnSpc>
                <a:spcPct val="160000"/>
              </a:lnSpc>
            </a:pPr>
            <a:r>
              <a:rPr lang="zh-CN" altLang="en-US" dirty="0" smtClean="0"/>
              <a:t>占有栅格地图（</a:t>
            </a:r>
            <a:r>
              <a:rPr lang="en-US" altLang="zh-CN" dirty="0" smtClean="0"/>
              <a:t>occupancy grid map)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zh-CN" altLang="en-US" dirty="0" smtClean="0"/>
              <a:t>     二维栅格地图   </a:t>
            </a:r>
            <a:endParaRPr lang="en-US" altLang="zh-CN" dirty="0" smtClean="0"/>
          </a:p>
          <a:p>
            <a:pPr marL="0" indent="0">
              <a:lnSpc>
                <a:spcPct val="160000"/>
              </a:lnSpc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</a:t>
            </a:r>
            <a:r>
              <a:rPr lang="zh-CN" altLang="en-US" dirty="0" smtClean="0"/>
              <a:t>三维栅格地图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0866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CF4E054-0E7C-4C05-934E-632317A03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/>
              <a:t>稀疏特征点地图</a:t>
            </a: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76DB8A-041C-4E4E-AA1E-95D520EA0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稀疏</a:t>
            </a:r>
            <a:r>
              <a:rPr lang="en-US" altLang="zh-CN" dirty="0"/>
              <a:t>SLAM</a:t>
            </a:r>
            <a:r>
              <a:rPr lang="zh-CN" altLang="en-US" dirty="0"/>
              <a:t>中一般使用特征点地图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具有三维坐标的稀疏的局部视觉特征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FD92BB-3371-4D83-9902-1958886F5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2920" y="3298521"/>
            <a:ext cx="9016050" cy="305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170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90CD01-588E-45C6-8BC5-65DFEFBD3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/>
              <a:t>稠密点云</a:t>
            </a:r>
            <a:r>
              <a:rPr lang="zh-CN" altLang="en-US" b="1" dirty="0"/>
              <a:t>地图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877A84B-EA9A-460F-8491-CEC0E1E48E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0439" y="2205317"/>
            <a:ext cx="9669710" cy="3940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0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5B7B01-4149-4E1D-B3B0-74C593BF5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稠密点云地图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2A450B6-8E91-4ADE-8537-BD644F6E3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三维激光雷达可获得激光点云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三维坐标点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9D312B-7FE4-4599-BBB0-3319B1698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1446" y="3240992"/>
            <a:ext cx="8434484" cy="3070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21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F0FBDD-C2D9-4599-B187-F5F1304BB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占有栅格地图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3B2F95-0D3C-4A71-BD38-E41850E40F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回顾：自主移动机器人的三个基本问题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 1.</a:t>
            </a:r>
            <a:r>
              <a:rPr lang="zh-CN" altLang="en-US" dirty="0" smtClean="0"/>
              <a:t>“我在哪里” </a:t>
            </a:r>
            <a:r>
              <a:rPr lang="en-US" altLang="zh-CN" dirty="0" smtClean="0"/>
              <a:t>——           </a:t>
            </a:r>
            <a:r>
              <a:rPr lang="zh-CN" altLang="en-US" dirty="0" smtClean="0"/>
              <a:t>定位问题</a:t>
            </a:r>
            <a:r>
              <a:rPr lang="zh-CN" altLang="en-US" dirty="0"/>
              <a:t>，环境建模问题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  2.</a:t>
            </a:r>
            <a:r>
              <a:rPr lang="zh-CN" altLang="en-US" dirty="0"/>
              <a:t>“我要去哪里</a:t>
            </a:r>
            <a:r>
              <a:rPr lang="zh-CN" altLang="en-US" dirty="0" smtClean="0"/>
              <a:t>”</a:t>
            </a:r>
            <a:r>
              <a:rPr lang="en-US" altLang="zh-CN" dirty="0" smtClean="0"/>
              <a:t>—— </a:t>
            </a:r>
            <a:r>
              <a:rPr lang="zh-CN" altLang="en-US" dirty="0" smtClean="0"/>
              <a:t>       </a:t>
            </a:r>
            <a:r>
              <a:rPr lang="zh-CN" altLang="en-US" dirty="0"/>
              <a:t>预定目标</a:t>
            </a:r>
            <a:r>
              <a:rPr lang="en-US" altLang="zh-CN" dirty="0"/>
              <a:t>/</a:t>
            </a:r>
            <a:r>
              <a:rPr lang="zh-CN" altLang="en-US" dirty="0"/>
              <a:t>环境探索问题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dirty="0"/>
              <a:t>   3.</a:t>
            </a:r>
            <a:r>
              <a:rPr lang="zh-CN" altLang="en-US" dirty="0"/>
              <a:t>“我怎样到达那里</a:t>
            </a:r>
            <a:r>
              <a:rPr lang="zh-CN" altLang="en-US" dirty="0" smtClean="0"/>
              <a:t>”</a:t>
            </a:r>
            <a:r>
              <a:rPr lang="en-US" altLang="zh-CN" dirty="0" smtClean="0"/>
              <a:t>—— </a:t>
            </a:r>
            <a:r>
              <a:rPr lang="zh-CN" altLang="en-US" dirty="0" smtClean="0"/>
              <a:t>决策</a:t>
            </a:r>
            <a:r>
              <a:rPr lang="zh-CN" altLang="en-US" dirty="0"/>
              <a:t>规划</a:t>
            </a:r>
            <a:r>
              <a:rPr lang="en-US" altLang="zh-CN" dirty="0"/>
              <a:t>/</a:t>
            </a:r>
            <a:r>
              <a:rPr lang="zh-CN" altLang="en-US" dirty="0"/>
              <a:t>行动控制问题</a:t>
            </a:r>
          </a:p>
        </p:txBody>
      </p:sp>
    </p:spTree>
    <p:extLst>
      <p:ext uri="{BB962C8B-B14F-4D97-AF65-F5344CB8AC3E}">
        <p14:creationId xmlns:p14="http://schemas.microsoft.com/office/powerpoint/2010/main" val="75631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7E44DC-D264-477B-AB95-56702B127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占有栅格地图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3FB9E25-ACDC-449A-B8BF-6D7D9E735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65300" y="1779181"/>
            <a:ext cx="7856896" cy="449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68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73F450-3343-4280-9EDC-F6EA166C6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移动机器人自主导航的三个问题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D728A6-9FDC-4136-A1B4-55806483EE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zh-CN" altLang="en-US" dirty="0"/>
              <a:t>回答“我在哪里”的问题是解决后面两个问题的基础和关键</a:t>
            </a:r>
            <a:r>
              <a:rPr lang="zh-CN" altLang="en-US" dirty="0" smtClean="0"/>
              <a:t>环节：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本章关注如何在未知环境中如何全面的回答“我在哪里”的</a:t>
            </a:r>
            <a:r>
              <a:rPr lang="zh-CN" altLang="en-US" dirty="0" smtClean="0"/>
              <a:t>问题</a:t>
            </a:r>
            <a:r>
              <a:rPr lang="zh-CN" altLang="en-US" dirty="0"/>
              <a:t>；</a:t>
            </a:r>
            <a:endParaRPr lang="en-US" altLang="zh-CN" dirty="0"/>
          </a:p>
          <a:p>
            <a:pPr marL="0" indent="0" algn="ctr">
              <a:lnSpc>
                <a:spcPct val="200000"/>
              </a:lnSpc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定位</a:t>
            </a:r>
            <a:r>
              <a:rPr lang="en-US" altLang="zh-CN" b="1" dirty="0">
                <a:solidFill>
                  <a:srgbClr val="FF0000"/>
                </a:solidFill>
              </a:rPr>
              <a:t>+</a:t>
            </a:r>
            <a:r>
              <a:rPr lang="zh-CN" altLang="en-US" b="1" dirty="0">
                <a:solidFill>
                  <a:srgbClr val="FF0000"/>
                </a:solidFill>
              </a:rPr>
              <a:t>地图构建（建图</a:t>
            </a:r>
            <a:r>
              <a:rPr lang="zh-CN" altLang="en-US" b="1" dirty="0" smtClean="0">
                <a:solidFill>
                  <a:srgbClr val="FF0000"/>
                </a:solidFill>
              </a:rPr>
              <a:t>）</a:t>
            </a:r>
            <a:endParaRPr lang="en-US" altLang="zh-C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055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50B8AA-82E5-45A7-BB3C-7E633BE74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占有栅格地图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669D6F-BCCD-4324-9A3C-8E3C9A98F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前两种地图一般不能直接用于路径规划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  与</a:t>
            </a:r>
            <a:r>
              <a:rPr lang="zh-CN" altLang="en-US" dirty="0"/>
              <a:t>路径规划方法有关；需要对空间中障碍物情况进行描述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将空间进行栅格化划分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  描述</a:t>
            </a:r>
            <a:r>
              <a:rPr lang="zh-CN" altLang="en-US" dirty="0"/>
              <a:t>各栅格是否被占有的属性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    二</a:t>
            </a:r>
            <a:r>
              <a:rPr lang="zh-CN" altLang="en-US" dirty="0"/>
              <a:t>维占有栅格地图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    三维</a:t>
            </a:r>
            <a:r>
              <a:rPr lang="zh-CN" altLang="en-US" dirty="0"/>
              <a:t>占有栅格地图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81067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91898-1E3B-471E-8712-A75FA7C3A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占有栅格地图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CBA3DD-A668-408E-89BC-006909246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二维占有栅格地图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根据概率确定属性值：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占有，空闲，</a:t>
            </a:r>
            <a:r>
              <a:rPr lang="zh-CN" altLang="en-US" dirty="0" smtClean="0"/>
              <a:t>未知</a:t>
            </a:r>
            <a:endParaRPr lang="en-US" altLang="zh-CN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dirty="0" smtClean="0"/>
              <a:t>不断</a:t>
            </a:r>
            <a:r>
              <a:rPr lang="zh-CN" altLang="en-US" dirty="0"/>
              <a:t>更新概率值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224FF8-E61B-4A25-A2C0-DA7720957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280" y="1837056"/>
            <a:ext cx="3471423" cy="354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03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9BACBB-D619-4D68-8E9A-9C00C211D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占有栅格地图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D67050-CC7F-404F-A439-6284F3AAA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三维占有栅格地图  不同的三维地图比较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6CFE9D-70CD-43BD-9A2E-F2260CF95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01" y="2625917"/>
            <a:ext cx="10235609" cy="402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094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1F02A4-3DD1-46B2-93E0-A80D8532E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占有栅格地图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22DA90-A18D-4B79-BABC-3EF3B550A2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dirty="0"/>
              <a:t>三维占有栅格地图  </a:t>
            </a:r>
            <a:r>
              <a:rPr lang="en-US" altLang="zh-CN" dirty="0" err="1"/>
              <a:t>octomap</a:t>
            </a:r>
            <a:endParaRPr lang="en-US" altLang="zh-CN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 err="1"/>
              <a:t>Octotree</a:t>
            </a:r>
            <a:r>
              <a:rPr lang="zh-CN" altLang="en-US" dirty="0"/>
              <a:t>空间部分</a:t>
            </a:r>
            <a:endParaRPr lang="en-US" altLang="zh-CN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利用点云图更新每个栅格的占有概率</a:t>
            </a:r>
            <a:endParaRPr lang="en-US" altLang="zh-CN" dirty="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更新，检索效率较高</a:t>
            </a:r>
          </a:p>
        </p:txBody>
      </p:sp>
    </p:spTree>
    <p:extLst>
      <p:ext uri="{BB962C8B-B14F-4D97-AF65-F5344CB8AC3E}">
        <p14:creationId xmlns:p14="http://schemas.microsoft.com/office/powerpoint/2010/main" val="1207589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13745" t="57840" r="46492" b="6521"/>
          <a:stretch/>
        </p:blipFill>
        <p:spPr>
          <a:xfrm>
            <a:off x="2043113" y="2171700"/>
            <a:ext cx="8000999" cy="458072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D3A6DE7-2706-4347-9FC9-C4636B25F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占有栅格地图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4288B7-6AA5-48B7-89FF-BD951552D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三维占有栅格地图举例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189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04DA17-AE5D-4914-8DA0-F017AFA27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占有栅格地图</a:t>
            </a:r>
            <a:r>
              <a:rPr lang="en-US" altLang="zh-CN" b="1" dirty="0"/>
              <a:t/>
            </a:r>
            <a:br>
              <a:rPr lang="en-US" altLang="zh-CN" b="1" dirty="0"/>
            </a:br>
            <a:endParaRPr lang="zh-CN" altLang="en-US" b="1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C33506-1DFC-4045-BD79-50DADEB90D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251" y="1800447"/>
            <a:ext cx="10531549" cy="4376516"/>
          </a:xfrm>
        </p:spPr>
        <p:txBody>
          <a:bodyPr/>
          <a:lstStyle/>
          <a:p>
            <a:r>
              <a:rPr lang="zh-CN" altLang="en-US" dirty="0"/>
              <a:t>三维占有栅格地图举例   </a:t>
            </a:r>
            <a:r>
              <a:rPr lang="en-US" altLang="zh-CN" dirty="0" err="1"/>
              <a:t>octotree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49EE81-BDB9-4E5E-9477-4EBF9243E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5" y="2660261"/>
            <a:ext cx="10547496" cy="387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48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507766-6F17-4298-8898-D9A4A9ECB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占有栅格</a:t>
            </a:r>
            <a:r>
              <a:rPr lang="zh-CN" altLang="en-US" b="1" dirty="0" smtClean="0"/>
              <a:t>地图</a:t>
            </a:r>
            <a:endParaRPr lang="zh-CN" altLang="en-US" b="1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93535B0-4FD7-4AFB-A3DD-B25BF6D7A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440"/>
          <a:stretch/>
        </p:blipFill>
        <p:spPr>
          <a:xfrm>
            <a:off x="1640540" y="2239924"/>
            <a:ext cx="8729747" cy="335280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3161414" y="5847907"/>
            <a:ext cx="6039293" cy="7230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a-DK" altLang="zh-CN" sz="2800" b="1" dirty="0"/>
              <a:t>Z. Yang, et al., </a:t>
            </a:r>
            <a:r>
              <a:rPr lang="da-DK" altLang="zh-CN" sz="2800" b="1" i="1" dirty="0"/>
              <a:t>ICRA 2017</a:t>
            </a:r>
            <a:r>
              <a:rPr lang="da-DK" altLang="zh-CN" sz="2800" b="1" dirty="0"/>
              <a:t>.</a:t>
            </a:r>
            <a:endParaRPr lang="zh-CN" altLang="en-US" sz="2800" b="1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id="{58C33506-1DFC-4045-BD79-50DADEB90DEB}"/>
              </a:ext>
            </a:extLst>
          </p:cNvPr>
          <p:cNvSpPr txBox="1">
            <a:spLocks/>
          </p:cNvSpPr>
          <p:nvPr/>
        </p:nvSpPr>
        <p:spPr>
          <a:xfrm>
            <a:off x="822251" y="1800447"/>
            <a:ext cx="10531549" cy="43765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三维占有栅格地图举例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5311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2AAD2A-056E-453A-90AB-14364D882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占有栅格地图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3C3CDB-CFEF-4BE5-A531-790D6A9E5C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三维占有栅格</a:t>
            </a:r>
            <a:r>
              <a:rPr lang="zh-CN" altLang="en-US" dirty="0" smtClean="0"/>
              <a:t>地图的简化：</a:t>
            </a:r>
            <a:r>
              <a:rPr lang="en-US" altLang="zh-CN" dirty="0" smtClean="0"/>
              <a:t>2.5D-NDT </a:t>
            </a:r>
            <a:r>
              <a:rPr lang="en-US" altLang="zh-CN" dirty="0"/>
              <a:t>map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0BA246-622F-42E1-850E-DB02932EBA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312"/>
          <a:stretch/>
        </p:blipFill>
        <p:spPr>
          <a:xfrm>
            <a:off x="2411356" y="2573874"/>
            <a:ext cx="6288891" cy="2905439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2536154" y="5898470"/>
            <a:ext cx="6039293" cy="7230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/>
              <a:t>S. Yang, et al., </a:t>
            </a:r>
            <a:r>
              <a:rPr lang="en-US" altLang="zh-CN" sz="2800" b="1" i="1" dirty="0"/>
              <a:t>IEEE Access</a:t>
            </a:r>
            <a:r>
              <a:rPr lang="en-US" altLang="zh-CN" sz="2800" b="1" dirty="0"/>
              <a:t>, 2018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54310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F40801-6E72-41BB-9D8E-C8D4B14D9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移动机器人自主导航的三个问题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DE9A58-DF3E-407B-8A4A-47070E6AAF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zh-CN" altLang="en-US" dirty="0"/>
              <a:t>回答“我在哪里”的问题是解决后面两个问题的基础和关键</a:t>
            </a:r>
            <a:r>
              <a:rPr lang="zh-CN" altLang="en-US" dirty="0" smtClean="0"/>
              <a:t>环节</a:t>
            </a:r>
            <a:r>
              <a:rPr lang="en-US" altLang="zh-CN" dirty="0" smtClean="0"/>
              <a:t>: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在未知环境中定位和建图的矛盾关系</a:t>
            </a:r>
            <a:endParaRPr lang="en-US" altLang="zh-CN" dirty="0"/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/>
              <a:t>根据地</a:t>
            </a:r>
            <a:r>
              <a:rPr lang="zh-CN" altLang="en-US" dirty="0"/>
              <a:t>图实现定位</a:t>
            </a:r>
            <a:endParaRPr lang="en-US" altLang="zh-CN" dirty="0"/>
          </a:p>
          <a:p>
            <a:pPr lvl="1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/>
              <a:t>基于</a:t>
            </a:r>
            <a:r>
              <a:rPr lang="zh-CN" altLang="en-US" dirty="0"/>
              <a:t>定位构建地图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47158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39E5CC-6770-41EB-A292-E2F53A159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移动机器人自主导航的三个问题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1A9237-AF7F-490A-BA00-4D09CFBD7F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200000"/>
              </a:lnSpc>
              <a:buNone/>
            </a:pPr>
            <a:r>
              <a:rPr lang="zh-CN" altLang="en-US" dirty="0"/>
              <a:t>回答“我在哪里”的问题是解决后面两个问题的基础和关键</a:t>
            </a:r>
            <a:r>
              <a:rPr lang="zh-CN" altLang="en-US" dirty="0" smtClean="0"/>
              <a:t>环节</a:t>
            </a:r>
            <a:r>
              <a:rPr lang="en-US" altLang="zh-CN" dirty="0" smtClean="0"/>
              <a:t>: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dirty="0"/>
              <a:t>如何利用自主定位和建图技术解决这一矛盾关系</a:t>
            </a:r>
            <a:endParaRPr lang="en-US" altLang="zh-CN" dirty="0"/>
          </a:p>
          <a:p>
            <a:pPr marL="0" indent="0" algn="ctr">
              <a:lnSpc>
                <a:spcPct val="200000"/>
              </a:lnSpc>
              <a:buNone/>
            </a:pPr>
            <a:r>
              <a:rPr lang="en-US" altLang="zh-CN" sz="3200" dirty="0"/>
              <a:t>  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同步</a:t>
            </a:r>
            <a:r>
              <a:rPr lang="zh-CN" altLang="en-US" sz="3200" b="1" dirty="0">
                <a:solidFill>
                  <a:srgbClr val="FF0000"/>
                </a:solidFill>
              </a:rPr>
              <a:t>定位与建</a:t>
            </a:r>
            <a:r>
              <a:rPr lang="zh-CN" altLang="en-US" sz="3200" b="1" dirty="0" smtClean="0">
                <a:solidFill>
                  <a:srgbClr val="FF0000"/>
                </a:solidFill>
              </a:rPr>
              <a:t>图</a:t>
            </a:r>
            <a:endParaRPr lang="en-US" altLang="zh-CN" sz="3200" b="1" dirty="0" smtClean="0">
              <a:solidFill>
                <a:srgbClr val="FF0000"/>
              </a:solidFill>
            </a:endParaRPr>
          </a:p>
          <a:p>
            <a:pPr marL="0" indent="0" algn="ctr">
              <a:lnSpc>
                <a:spcPct val="200000"/>
              </a:lnSpc>
              <a:buNone/>
            </a:pPr>
            <a:r>
              <a:rPr lang="zh-CN" altLang="en-US" sz="3200" b="1" dirty="0" smtClean="0">
                <a:solidFill>
                  <a:srgbClr val="FF0000"/>
                </a:solidFill>
              </a:rPr>
              <a:t>（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Simultaneous </a:t>
            </a:r>
            <a:r>
              <a:rPr lang="en-US" altLang="zh-CN" sz="3200" b="1" dirty="0">
                <a:solidFill>
                  <a:srgbClr val="FF0000"/>
                </a:solidFill>
              </a:rPr>
              <a:t>L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ocalization </a:t>
            </a:r>
            <a:r>
              <a:rPr lang="en-US" altLang="zh-CN" sz="3200" b="1" dirty="0">
                <a:solidFill>
                  <a:srgbClr val="FF0000"/>
                </a:solidFill>
              </a:rPr>
              <a:t>and 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Mapping, SLAM</a:t>
            </a:r>
            <a:r>
              <a:rPr lang="en-US" altLang="zh-CN" sz="3200" b="1" dirty="0">
                <a:solidFill>
                  <a:srgbClr val="FF0000"/>
                </a:solidFill>
              </a:rPr>
              <a:t>)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435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2372</TotalTime>
  <Words>1652</Words>
  <Application>Microsoft Office PowerPoint</Application>
  <PresentationFormat>宽屏</PresentationFormat>
  <Paragraphs>319</Paragraphs>
  <Slides>77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77</vt:i4>
      </vt:variant>
    </vt:vector>
  </HeadingPairs>
  <TitlesOfParts>
    <vt:vector size="82" baseType="lpstr">
      <vt:lpstr>等线</vt:lpstr>
      <vt:lpstr>等线 Light</vt:lpstr>
      <vt:lpstr>Arial</vt:lpstr>
      <vt:lpstr>Wingdings</vt:lpstr>
      <vt:lpstr>Office 主题​​</vt:lpstr>
      <vt:lpstr>机器人自主定位与建图技术</vt:lpstr>
      <vt:lpstr>目录</vt:lpstr>
      <vt:lpstr>推荐教材</vt:lpstr>
      <vt:lpstr>机器人自主定位与建图技术简介</vt:lpstr>
      <vt:lpstr>移动机器人自主导航的三个基本问题</vt:lpstr>
      <vt:lpstr>移动机器人自主导航的三个问题</vt:lpstr>
      <vt:lpstr>移动机器人自主导航的三个问题</vt:lpstr>
      <vt:lpstr>移动机器人自主导航的三个问题</vt:lpstr>
      <vt:lpstr>移动机器人自主导航的三个问题</vt:lpstr>
      <vt:lpstr>机器人自主定位与建图技术</vt:lpstr>
      <vt:lpstr>机器人自主定位与建图技术</vt:lpstr>
      <vt:lpstr>机器人自主定位与建图技术</vt:lpstr>
      <vt:lpstr>机器人自主定位与建图技术</vt:lpstr>
      <vt:lpstr>机器人自主定位与建图技术</vt:lpstr>
      <vt:lpstr>机器人自主定位与建图技术</vt:lpstr>
      <vt:lpstr>机器人自主定位与建图技术</vt:lpstr>
      <vt:lpstr>机器人自主定位与建图技术</vt:lpstr>
      <vt:lpstr>同步定位与建图（SLAM)</vt:lpstr>
      <vt:lpstr>SLAM的一种分类方式</vt:lpstr>
      <vt:lpstr>SLAM的一种分类方式</vt:lpstr>
      <vt:lpstr>二维激光雷达SLAM</vt:lpstr>
      <vt:lpstr>二维激光雷达SLAM</vt:lpstr>
      <vt:lpstr>二维激光雷达SLAM</vt:lpstr>
      <vt:lpstr>二维激光雷达SLAM</vt:lpstr>
      <vt:lpstr>二维激光雷达SLAM</vt:lpstr>
      <vt:lpstr>二维激光雷达SLAM</vt:lpstr>
      <vt:lpstr>二维激光雷达SLAM</vt:lpstr>
      <vt:lpstr>二维激光雷达SLAM</vt:lpstr>
      <vt:lpstr>视觉SLAM</vt:lpstr>
      <vt:lpstr>视觉SLAM</vt:lpstr>
      <vt:lpstr>视觉SLAM</vt:lpstr>
      <vt:lpstr>视觉SLAM</vt:lpstr>
      <vt:lpstr>视觉SLAM</vt:lpstr>
      <vt:lpstr>视觉SLAM</vt:lpstr>
      <vt:lpstr>视觉SLAM的优势</vt:lpstr>
      <vt:lpstr>视觉SLAM的优势</vt:lpstr>
      <vt:lpstr>视觉SLAM代表性系统和方法介绍</vt:lpstr>
      <vt:lpstr>视觉SLAM代表性系统和方法介绍</vt:lpstr>
      <vt:lpstr>视觉SLAM代表性系统和方法介绍</vt:lpstr>
      <vt:lpstr>视觉SLAM代表性系统和方法介绍</vt:lpstr>
      <vt:lpstr>经典视觉SLAM框架</vt:lpstr>
      <vt:lpstr>视觉SLAM代表性系统和方法介绍</vt:lpstr>
      <vt:lpstr>视觉SLAM代表性系统和方法介绍</vt:lpstr>
      <vt:lpstr>视觉SLAM代表性系统和方法介绍</vt:lpstr>
      <vt:lpstr>视觉SLAM代表性系统和方法介绍</vt:lpstr>
      <vt:lpstr>视觉SLAM代表性系统和方法介绍</vt:lpstr>
      <vt:lpstr>视觉SLAM代表性系统和方法介绍</vt:lpstr>
      <vt:lpstr>视觉SLAM代表性系统和方法介绍</vt:lpstr>
      <vt:lpstr>视觉SLAM代表性系统和方法介绍</vt:lpstr>
      <vt:lpstr>视觉SLAM代表性系统和方法介绍</vt:lpstr>
      <vt:lpstr>SLAM的闭环检测与全局最优</vt:lpstr>
      <vt:lpstr>SLAM的闭环检测与全局最优</vt:lpstr>
      <vt:lpstr>SLAM的闭环检测与全局最优</vt:lpstr>
      <vt:lpstr>传统视觉SLAM与其他方法的结合</vt:lpstr>
      <vt:lpstr>传统视觉SLAM与其他方法的结合</vt:lpstr>
      <vt:lpstr>传统视觉SLAM与其他方法的结合</vt:lpstr>
      <vt:lpstr>传统视觉SLAM与其他方法的结合</vt:lpstr>
      <vt:lpstr>传统视觉SLAM与其他方法的结合</vt:lpstr>
      <vt:lpstr>传统视觉SLAM与其他方法的结合</vt:lpstr>
      <vt:lpstr>传统视觉SLAM与其他方法的结合</vt:lpstr>
      <vt:lpstr>传统视觉SLAM与其他方法的结合</vt:lpstr>
      <vt:lpstr>未来的SLAM话题</vt:lpstr>
      <vt:lpstr>SLAM中地图表示方法</vt:lpstr>
      <vt:lpstr>SLAM中地图表示方法</vt:lpstr>
      <vt:lpstr>稀疏特征点地图</vt:lpstr>
      <vt:lpstr>稠密点云地图</vt:lpstr>
      <vt:lpstr>稠密点云地图</vt:lpstr>
      <vt:lpstr>占有栅格地图</vt:lpstr>
      <vt:lpstr>占有栅格地图</vt:lpstr>
      <vt:lpstr>占有栅格地图</vt:lpstr>
      <vt:lpstr>占有栅格地图</vt:lpstr>
      <vt:lpstr>占有栅格地图</vt:lpstr>
      <vt:lpstr>占有栅格地图</vt:lpstr>
      <vt:lpstr>占有栅格地图</vt:lpstr>
      <vt:lpstr>占有栅格地图 </vt:lpstr>
      <vt:lpstr>占有栅格地图</vt:lpstr>
      <vt:lpstr>占有栅格地图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智能机器人系统</dc:title>
  <dc:creator>liansiyizero@163.com</dc:creator>
  <cp:lastModifiedBy>chu</cp:lastModifiedBy>
  <cp:revision>74</cp:revision>
  <dcterms:created xsi:type="dcterms:W3CDTF">2019-10-13T10:43:26Z</dcterms:created>
  <dcterms:modified xsi:type="dcterms:W3CDTF">2019-10-22T05:00:23Z</dcterms:modified>
</cp:coreProperties>
</file>